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3"/>
  </p:notesMasterIdLst>
  <p:sldIdLst>
    <p:sldId id="311" r:id="rId2"/>
    <p:sldId id="312" r:id="rId3"/>
    <p:sldId id="411" r:id="rId4"/>
    <p:sldId id="313" r:id="rId5"/>
    <p:sldId id="314" r:id="rId6"/>
    <p:sldId id="316" r:id="rId7"/>
    <p:sldId id="317" r:id="rId8"/>
    <p:sldId id="318" r:id="rId9"/>
    <p:sldId id="319" r:id="rId10"/>
    <p:sldId id="320" r:id="rId11"/>
    <p:sldId id="321" r:id="rId12"/>
    <p:sldId id="322" r:id="rId13"/>
    <p:sldId id="323" r:id="rId14"/>
    <p:sldId id="372" r:id="rId15"/>
    <p:sldId id="325" r:id="rId16"/>
    <p:sldId id="373" r:id="rId17"/>
    <p:sldId id="374" r:id="rId18"/>
    <p:sldId id="324" r:id="rId19"/>
    <p:sldId id="329" r:id="rId20"/>
    <p:sldId id="330" r:id="rId21"/>
    <p:sldId id="331" r:id="rId22"/>
    <p:sldId id="332" r:id="rId23"/>
    <p:sldId id="333" r:id="rId24"/>
    <p:sldId id="334" r:id="rId25"/>
    <p:sldId id="336" r:id="rId26"/>
    <p:sldId id="339" r:id="rId27"/>
    <p:sldId id="399" r:id="rId28"/>
    <p:sldId id="400" r:id="rId29"/>
    <p:sldId id="340" r:id="rId30"/>
    <p:sldId id="368" r:id="rId31"/>
    <p:sldId id="367" r:id="rId32"/>
    <p:sldId id="366" r:id="rId33"/>
    <p:sldId id="369" r:id="rId34"/>
    <p:sldId id="345" r:id="rId35"/>
    <p:sldId id="346" r:id="rId36"/>
    <p:sldId id="347" r:id="rId37"/>
    <p:sldId id="410" r:id="rId38"/>
    <p:sldId id="397" r:id="rId39"/>
    <p:sldId id="351" r:id="rId40"/>
    <p:sldId id="352" r:id="rId41"/>
    <p:sldId id="376" r:id="rId42"/>
    <p:sldId id="398" r:id="rId43"/>
    <p:sldId id="375" r:id="rId44"/>
    <p:sldId id="377" r:id="rId45"/>
    <p:sldId id="354" r:id="rId46"/>
    <p:sldId id="355" r:id="rId47"/>
    <p:sldId id="356" r:id="rId48"/>
    <p:sldId id="378" r:id="rId49"/>
    <p:sldId id="382" r:id="rId50"/>
    <p:sldId id="384" r:id="rId51"/>
    <p:sldId id="385" r:id="rId52"/>
    <p:sldId id="386" r:id="rId53"/>
    <p:sldId id="409" r:id="rId54"/>
    <p:sldId id="402" r:id="rId55"/>
    <p:sldId id="403" r:id="rId56"/>
    <p:sldId id="404" r:id="rId57"/>
    <p:sldId id="405" r:id="rId58"/>
    <p:sldId id="406" r:id="rId59"/>
    <p:sldId id="407" r:id="rId60"/>
    <p:sldId id="408" r:id="rId61"/>
    <p:sldId id="396" r:id="rId62"/>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CF7B"/>
    <a:srgbClr val="093678"/>
    <a:srgbClr val="6BBD46"/>
    <a:srgbClr val="6A8DB6"/>
    <a:srgbClr val="4F16DC"/>
    <a:srgbClr val="4A15CD"/>
    <a:srgbClr val="6600FF"/>
    <a:srgbClr val="66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53088" autoAdjust="0"/>
  </p:normalViewPr>
  <p:slideViewPr>
    <p:cSldViewPr>
      <p:cViewPr varScale="1">
        <p:scale>
          <a:sx n="40" d="100"/>
          <a:sy n="40" d="100"/>
        </p:scale>
        <p:origin x="-203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2"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defTabSz="931863">
              <a:defRPr sz="1300"/>
            </a:lvl1pPr>
          </a:lstStyle>
          <a:p>
            <a:endParaRPr lang="en-US"/>
          </a:p>
        </p:txBody>
      </p:sp>
      <p:sp>
        <p:nvSpPr>
          <p:cNvPr id="7171" name="Rectangle 3"/>
          <p:cNvSpPr>
            <a:spLocks noGrp="1" noChangeArrowheads="1"/>
          </p:cNvSpPr>
          <p:nvPr>
            <p:ph type="dt" idx="1"/>
          </p:nvPr>
        </p:nvSpPr>
        <p:spPr bwMode="auto">
          <a:xfrm>
            <a:off x="3884613" y="0"/>
            <a:ext cx="2971800"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1863">
              <a:defRPr sz="1300"/>
            </a:lvl1pPr>
          </a:lstStyle>
          <a:p>
            <a:endParaRPr lang="en-US"/>
          </a:p>
        </p:txBody>
      </p:sp>
      <p:sp>
        <p:nvSpPr>
          <p:cNvPr id="7172" name="Rectangle 4"/>
          <p:cNvSpPr>
            <a:spLocks noGrp="1" noRot="1" noChangeAspect="1" noChangeArrowheads="1" noTextEdit="1"/>
          </p:cNvSpPr>
          <p:nvPr>
            <p:ph type="sldImg" idx="2"/>
          </p:nvPr>
        </p:nvSpPr>
        <p:spPr bwMode="auto">
          <a:xfrm>
            <a:off x="1143000" y="685800"/>
            <a:ext cx="4648200" cy="348615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416425"/>
            <a:ext cx="5486400"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831263"/>
            <a:ext cx="2971800"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defTabSz="931863">
              <a:defRPr sz="1300"/>
            </a:lvl1pPr>
          </a:lstStyle>
          <a:p>
            <a:endParaRPr lang="en-US"/>
          </a:p>
        </p:txBody>
      </p:sp>
      <p:sp>
        <p:nvSpPr>
          <p:cNvPr id="7175" name="Rectangle 7"/>
          <p:cNvSpPr>
            <a:spLocks noGrp="1" noChangeArrowheads="1"/>
          </p:cNvSpPr>
          <p:nvPr>
            <p:ph type="sldNum" sz="quarter" idx="5"/>
          </p:nvPr>
        </p:nvSpPr>
        <p:spPr bwMode="auto">
          <a:xfrm>
            <a:off x="2895600" y="8832850"/>
            <a:ext cx="762000"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1863">
              <a:defRPr sz="1300"/>
            </a:lvl1pPr>
          </a:lstStyle>
          <a:p>
            <a:fld id="{936FB649-B15A-4E15-A449-E52C13B3588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6617D-DC72-4A74-B7FC-6A41B9794252}" type="slidenum">
              <a:rPr lang="en-US"/>
              <a:pPr/>
              <a:t>1</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912813" y="4416425"/>
            <a:ext cx="5032375" cy="4181475"/>
          </a:xfrm>
        </p:spPr>
        <p:txBody>
          <a:bodyPr/>
          <a:lstStyle/>
          <a:p>
            <a:r>
              <a:rPr lang="en-US"/>
              <a:t>Have this slide visible for teachers as they enter the room.  This serves as a warm-up activity as teachers arrive for the session.  Each participant needs 4 dots as they enter the room.  As the participants enter the room, hand them dots to place on the posters placed around the room.</a:t>
            </a:r>
          </a:p>
          <a:p>
            <a:endParaRPr lang="en-US"/>
          </a:p>
          <a:p>
            <a:r>
              <a:rPr lang="en-US"/>
              <a:t>Suggested poster ideas are included.</a:t>
            </a:r>
          </a:p>
          <a:p>
            <a:pPr>
              <a:buFontTx/>
              <a:buChar char="•"/>
            </a:pPr>
            <a:r>
              <a:rPr lang="en-US"/>
              <a:t>What grade levels have you taught?</a:t>
            </a:r>
          </a:p>
          <a:p>
            <a:pPr>
              <a:buFontTx/>
              <a:buChar char="•"/>
            </a:pPr>
            <a:r>
              <a:rPr lang="en-US"/>
              <a:t>The thought of teaching math makes you feel?</a:t>
            </a:r>
          </a:p>
          <a:p>
            <a:pPr>
              <a:buFontTx/>
              <a:buChar char="•"/>
            </a:pPr>
            <a:r>
              <a:rPr lang="en-US"/>
              <a:t>When did you hit the “math wall”?</a:t>
            </a:r>
          </a:p>
          <a:p>
            <a:pPr>
              <a:buFontTx/>
              <a:buChar char="•"/>
            </a:pPr>
            <a:r>
              <a:rPr lang="en-US"/>
              <a:t>My favorite subject to teach is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7A960F-54B1-4BC1-9177-4639B4BD4608}" type="slidenum">
              <a:rPr lang="en-US"/>
              <a:pPr/>
              <a:t>10</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xfrm>
            <a:off x="912813" y="4416425"/>
            <a:ext cx="5032375" cy="4181475"/>
          </a:xfrm>
        </p:spPr>
        <p:txBody>
          <a:bodyPr/>
          <a:lstStyle/>
          <a:p>
            <a:r>
              <a:rPr lang="en-US" b="1"/>
              <a:t>Goals:</a:t>
            </a:r>
            <a:endParaRPr lang="en-US"/>
          </a:p>
          <a:p>
            <a:r>
              <a:rPr lang="en-US"/>
              <a:t>Raise awareness of how mathematical tasks differ with respect to their levels of cognitive demand</a:t>
            </a:r>
          </a:p>
          <a:p>
            <a:r>
              <a:rPr lang="en-US"/>
              <a:t>Highlight the importance of analyzing and discussing tasks in order to determine the level of thinking required to solve them</a:t>
            </a:r>
          </a:p>
          <a:p>
            <a:r>
              <a:rPr lang="en-US"/>
              <a:t>The point is not that one type of task is better than another; rather, it is important to know the potential of a task so that it can be appropriately mapped on to the goals for students’ learning.  This activity as raises teachers’ awareness of “worthwhile mathematical tasks” as defined by </a:t>
            </a:r>
            <a:r>
              <a:rPr lang="en-US" i="1"/>
              <a:t>Professional Standards for Teaching Mathematics </a:t>
            </a:r>
            <a:r>
              <a:rPr lang="en-US"/>
              <a:t>(NCTM 1991).</a:t>
            </a:r>
          </a:p>
          <a:p>
            <a:endParaRPr lang="en-US"/>
          </a:p>
          <a:p>
            <a:r>
              <a:rPr lang="en-US"/>
              <a:t>Debriefing notes are provided in “Characterizing the Cognitive Demands of Mathematical Tasks: A Task Sorting Activity” by Smith, Stein, Arbaugh, Brown and Mossgrove in </a:t>
            </a:r>
            <a:r>
              <a:rPr lang="en-US" i="1"/>
              <a:t>Professional Development Guidebook for Perspectives on the Teaching of Mathematics</a:t>
            </a:r>
            <a:r>
              <a:rPr lang="en-US"/>
              <a:t>, Bright, G.W. &amp; Rubenstein, R. (Eds.), Reston, VA: NCTM, 2004.</a:t>
            </a:r>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EE3D3B-A61B-4F4D-9A16-F42DF6AD10F0}" type="slidenum">
              <a:rPr lang="en-US"/>
              <a:pPr/>
              <a:t>11</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12813" y="4416425"/>
            <a:ext cx="5032375" cy="4181475"/>
          </a:xfrm>
        </p:spPr>
        <p:txBody>
          <a:bodyPr/>
          <a:lstStyle/>
          <a:p>
            <a:r>
              <a:rPr lang="en-US" dirty="0"/>
              <a:t>The next four slides show what participants are to do:</a:t>
            </a:r>
          </a:p>
          <a:p>
            <a:r>
              <a:rPr lang="en-US" dirty="0"/>
              <a:t>1. Martha’s Carpeting Task</a:t>
            </a:r>
          </a:p>
          <a:p>
            <a:r>
              <a:rPr lang="en-US" dirty="0"/>
              <a:t>2. The Fencing Task</a:t>
            </a:r>
          </a:p>
          <a:p>
            <a:r>
              <a:rPr lang="en-US" dirty="0"/>
              <a:t>3. When participants have completed both tasks, they should discuss the similarities and differences between the two tasks. There is a recording sheet for this activity.</a:t>
            </a:r>
          </a:p>
          <a:p>
            <a:endParaRPr lang="en-US" dirty="0"/>
          </a:p>
          <a:p>
            <a:r>
              <a:rPr lang="en-US" dirty="0"/>
              <a:t>The blank slide can be left up while participants work on the task. The tasks slides are repeated after the blank slide in case you want to use them to begin the debriefing for each task.  </a:t>
            </a:r>
          </a:p>
          <a:p>
            <a:endParaRPr lang="en-US" dirty="0"/>
          </a:p>
          <a:p>
            <a:endParaRPr lang="en-US" dirty="0"/>
          </a:p>
          <a:p>
            <a:r>
              <a:rPr lang="en-US" b="1" dirty="0"/>
              <a:t>Implementation:</a:t>
            </a:r>
            <a:endParaRPr lang="en-US" dirty="0"/>
          </a:p>
          <a:p>
            <a:r>
              <a:rPr lang="en-US" dirty="0"/>
              <a:t>Begin by having teachers work individually on Martha’s Carpeting and the Fencing tasks for five minutes and then continue to work on the tasks with a partner.  This gives teachers both a first-hand experience in solving a high-level (Fencing Task) and low-level (Martha’s Carpeting task) task and a basis for distinguishing between the levels of tasks during the sorting activity.</a:t>
            </a:r>
          </a:p>
          <a:p>
            <a:r>
              <a:rPr lang="en-US" dirty="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073C4E-D34A-4B32-82D1-FB819E3C62B2}" type="slidenum">
              <a:rPr lang="en-US"/>
              <a:pPr/>
              <a:t>12</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912813" y="4416425"/>
            <a:ext cx="5032375" cy="4181475"/>
          </a:xfrm>
        </p:spPr>
        <p:txBody>
          <a:bodyPr/>
          <a:lstStyle/>
          <a:p>
            <a:r>
              <a:rPr lang="en-US"/>
              <a:t>Read this together with your group, then go on to the next two slides to set the stage for this first activity.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7EDA04-8A73-44FE-AD5D-C03D1CEC82D6}" type="slidenum">
              <a:rPr lang="en-US"/>
              <a:pPr/>
              <a:t>13</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xfrm>
            <a:off x="912813" y="4416425"/>
            <a:ext cx="5032375" cy="4181475"/>
          </a:xfrm>
        </p:spPr>
        <p:txBody>
          <a:bodyPr/>
          <a:lstStyle/>
          <a:p>
            <a:r>
              <a:rPr lang="en-US"/>
              <a:t>Read aloud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81B223-D2AC-4698-96B7-09AE9DBD4756}" type="slidenum">
              <a:rPr lang="en-US"/>
              <a:pPr/>
              <a:t>14</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xfrm>
            <a:off x="912813" y="4416425"/>
            <a:ext cx="5032375" cy="4181475"/>
          </a:xfrm>
        </p:spPr>
        <p:txBody>
          <a:bodyPr/>
          <a:lstStyle/>
          <a:p>
            <a:r>
              <a:rPr lang="en-US"/>
              <a:t>Use this to set the stage for what participants should be accomplishing during this time.  Allow them to begin work now.</a:t>
            </a:r>
          </a:p>
          <a:p>
            <a:endParaRPr lang="en-US"/>
          </a:p>
          <a:p>
            <a:r>
              <a:rPr lang="en-US"/>
              <a:t>When participants have solved each task, they can discuss the similarities and differences with members of their group.  </a:t>
            </a:r>
          </a:p>
          <a:p>
            <a:endParaRPr lang="en-US"/>
          </a:p>
          <a:p>
            <a:r>
              <a:rPr lang="en-US"/>
              <a:t>Teachers will have a recording sheet – Venn diagram of Martha’s Carpeting and Fencing Task.</a:t>
            </a:r>
          </a:p>
          <a:p>
            <a:endParaRPr lang="en-US"/>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2910A5-F492-4A46-A50B-8EFA33A8E026}" type="slidenum">
              <a:rPr lang="en-US"/>
              <a:pPr/>
              <a:t>15</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12813" y="4416425"/>
            <a:ext cx="5032375" cy="4181475"/>
          </a:xfrm>
        </p:spPr>
        <p:txBody>
          <a:bodyPr/>
          <a:lstStyle/>
          <a:p>
            <a:r>
              <a:rPr lang="en-US"/>
              <a:t>You may wish to project this blank slide while participants work on the tasks.  Model the kind of facilitation that we expect the teachers to do with their students.</a:t>
            </a:r>
          </a:p>
          <a:p>
            <a:endParaRPr lang="en-US"/>
          </a:p>
          <a:p>
            <a:r>
              <a:rPr lang="en-US"/>
              <a:t>Things to look for as participants work the Fencing Task:</a:t>
            </a:r>
          </a:p>
          <a:p>
            <a:pPr>
              <a:buFontTx/>
              <a:buChar char="•"/>
            </a:pPr>
            <a:r>
              <a:rPr lang="en-US"/>
              <a:t> Individuals who think squares are not rectangles, so don’t consider the 6 x 6 square as a possibility. (Do not clarify this during the set up—much more effective when groups discuss this . . . This should definitely be discussed during debriefing.)</a:t>
            </a:r>
          </a:p>
          <a:p>
            <a:pPr>
              <a:buFontTx/>
              <a:buChar char="•"/>
            </a:pPr>
            <a:r>
              <a:rPr lang="en-US"/>
              <a:t>Groups that randomly try rectangles</a:t>
            </a:r>
          </a:p>
          <a:p>
            <a:pPr>
              <a:buFontTx/>
              <a:buChar char="•"/>
            </a:pPr>
            <a:r>
              <a:rPr lang="en-US"/>
              <a:t>Groups that systematically try rectangles with different dimensions, e.g., increasing the length by one unit each time, etc.</a:t>
            </a:r>
          </a:p>
          <a:p>
            <a:pPr>
              <a:buFontTx/>
              <a:buChar char="•"/>
            </a:pPr>
            <a:r>
              <a:rPr lang="en-US"/>
              <a:t>Groups that make a table to work on the problem.</a:t>
            </a:r>
          </a:p>
          <a:p>
            <a:pPr>
              <a:buFontTx/>
              <a:buChar char="•"/>
            </a:pPr>
            <a:r>
              <a:rPr lang="en-US"/>
              <a:t>Groups that make diagrams to work on the problem. </a:t>
            </a:r>
          </a:p>
          <a:p>
            <a:pPr>
              <a:buFontTx/>
              <a:buChar char="•"/>
            </a:pPr>
            <a:r>
              <a:rPr lang="en-US"/>
              <a:t>Groups that make a graph to solve the problem (e.g., length as independent variable; area as the dependent variable).</a:t>
            </a:r>
          </a:p>
          <a:p>
            <a:r>
              <a:rPr lang="en-US"/>
              <a:t>Have groups with different strategies present their solutions. Might want them to record their solutions on poster paper.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F37066-CDAB-4D98-88F6-B274BC49F3C7}" type="slidenum">
              <a:rPr lang="en-US"/>
              <a:pPr/>
              <a:t>16</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912813" y="4416425"/>
            <a:ext cx="5032375" cy="4181475"/>
          </a:xfrm>
        </p:spPr>
        <p:txBody>
          <a:bodyPr/>
          <a:lstStyle/>
          <a:p>
            <a:r>
              <a:rPr lang="en-US"/>
              <a:t>Read this together with your group, then go on to the next two slides to set the stage for this first activity.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11B059-C43F-49AD-BA32-BCAD62678BF5}" type="slidenum">
              <a:rPr lang="en-US"/>
              <a:pPr/>
              <a:t>17</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912813" y="4416425"/>
            <a:ext cx="5032375" cy="4181475"/>
          </a:xfrm>
        </p:spPr>
        <p:txBody>
          <a:bodyPr/>
          <a:lstStyle/>
          <a:p>
            <a:r>
              <a:rPr lang="en-US"/>
              <a:t>Read aloud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57D462-FD1A-4ED0-A730-DF234111FD7B}" type="slidenum">
              <a:rPr lang="en-US"/>
              <a:pPr/>
              <a:t>18</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2813" y="4416425"/>
            <a:ext cx="5032375" cy="4181475"/>
          </a:xfrm>
        </p:spPr>
        <p:txBody>
          <a:bodyPr/>
          <a:lstStyle/>
          <a:p>
            <a:r>
              <a:rPr lang="en-US"/>
              <a:t>After both tasks have been presented, discuss the similarities and differences. Record similarities and differences, either on poster paper or on a transparency of the recording sheet.</a:t>
            </a:r>
          </a:p>
          <a:p>
            <a:endParaRPr lang="en-US"/>
          </a:p>
          <a:p>
            <a:r>
              <a:rPr lang="en-US"/>
              <a:t>Orchestrate a whole-group discussion to allow teachers to share various strategies for solving the tasks.  Teachers can then discuss the similarities and differences between the two tasks.  For example, teachers often note that although both tasks pertain to the same mathematical content (area of a rectangle), they require different types of thinking from the students (with one requiring the application of a formula and the other requiring a deeper level of thinking).  The discussion should make salient the fat that all tasks are not created equal – different tasks require different levels and kinds of thinking from students.  Tasks that require students to perform a memorized procedure in a routine manner (such as Martha’s Carpeting task) lead to one type of opportunity for students’ thinking.  These are referred to as low-level tasks.  Tasks that demand engagement with concepts and that stimulate students to make purposeful connections to meaning or relevant mathematical ideas (such as the Fencing task) lead to a different set of opportunities for students’ thinking.  These are referred to as high-level tasks.</a:t>
            </a:r>
          </a:p>
          <a:p>
            <a:endParaRPr lang="en-US"/>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38E91-0370-43C0-B2A4-7246FEF6484D}" type="slidenum">
              <a:rPr lang="en-US"/>
              <a:pPr/>
              <a:t>19</a:t>
            </a:fld>
            <a:endParaRPr lang="en-US"/>
          </a:p>
        </p:txBody>
      </p:sp>
      <p:sp>
        <p:nvSpPr>
          <p:cNvPr id="45058" name="Rectangle 2"/>
          <p:cNvSpPr>
            <a:spLocks noGrp="1" noRot="1" noChangeAspect="1" noChangeArrowheads="1" noTextEdit="1"/>
          </p:cNvSpPr>
          <p:nvPr>
            <p:ph type="sldImg"/>
          </p:nvPr>
        </p:nvSpPr>
        <p:spPr>
          <a:xfrm>
            <a:off x="1144588" y="685800"/>
            <a:ext cx="4646612" cy="3484563"/>
          </a:xfrm>
          <a:ln/>
        </p:spPr>
      </p:sp>
      <p:sp>
        <p:nvSpPr>
          <p:cNvPr id="45059" name="Rectangle 3"/>
          <p:cNvSpPr>
            <a:spLocks noGrp="1" noChangeArrowheads="1"/>
          </p:cNvSpPr>
          <p:nvPr>
            <p:ph type="body" idx="1"/>
          </p:nvPr>
        </p:nvSpPr>
        <p:spPr>
          <a:xfrm>
            <a:off x="912813" y="4416425"/>
            <a:ext cx="5032375" cy="4181475"/>
          </a:xfrm>
        </p:spPr>
        <p:txBody>
          <a:bodyPr lIns="93163" tIns="46581" rIns="93163" bIns="46581"/>
          <a:lstStyle/>
          <a:p>
            <a:pPr algn="r"/>
            <a:endParaRPr lang="en-US" b="1"/>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9E370E-FA77-4E95-BA2F-67C67F55787A}" type="slidenum">
              <a:rPr lang="en-US"/>
              <a:pPr/>
              <a:t>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912813" y="4416425"/>
            <a:ext cx="5032375" cy="4181475"/>
          </a:xfrm>
        </p:spPr>
        <p:txBody>
          <a:bodyPr/>
          <a:lstStyle/>
          <a:p>
            <a:r>
              <a:rPr lang="en-US" dirty="0"/>
              <a:t>You may want to add your name and the dates of this session to the lower left-hand corner of this slide.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1FD0F0-1431-4616-A86C-214EF1737E8D}" type="slidenum">
              <a:rPr lang="en-US"/>
              <a:pPr/>
              <a:t>20</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CC7E28-D543-46B0-8E93-770AD1983533}" type="slidenum">
              <a:rPr lang="en-US"/>
              <a:pPr/>
              <a:t>21</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357188" y="4279900"/>
            <a:ext cx="6143625" cy="4795838"/>
          </a:xfrm>
        </p:spPr>
        <p:txBody>
          <a:bodyPr/>
          <a:lstStyle/>
          <a:p>
            <a:pPr marL="228600" indent="-228600"/>
            <a:r>
              <a:rPr lang="en-US" sz="800" b="1"/>
              <a:t>Sorting Activity: </a:t>
            </a:r>
            <a:endParaRPr lang="en-US" sz="800"/>
          </a:p>
          <a:p>
            <a:pPr marL="228600" indent="-228600"/>
            <a:r>
              <a:rPr lang="en-US" sz="800"/>
              <a:t>	Teachers are now ready to begin work on the sorting activity.  Working in pairs or triads, have teachers sort the cards into two groups – those they consider to be high-level, and those they consider to be low-level – and develop the criteria for each category.  As groups finish sorting, have them record their decisions on an overhead.</a:t>
            </a:r>
            <a:endParaRPr lang="en-US" sz="800" b="1"/>
          </a:p>
          <a:p>
            <a:pPr marL="228600" indent="-228600"/>
            <a:r>
              <a:rPr lang="en-US" sz="800" b="1"/>
              <a:t>Discussion of Sorting Activity:</a:t>
            </a:r>
            <a:endParaRPr lang="en-US" sz="800"/>
          </a:p>
          <a:p>
            <a:pPr marL="228600" indent="-228600"/>
            <a:r>
              <a:rPr lang="en-US" sz="800"/>
              <a:t>	Note: refer to Smith and Stein (1998) prior to this activity.</a:t>
            </a:r>
          </a:p>
          <a:p>
            <a:pPr marL="228600" indent="-228600"/>
            <a:r>
              <a:rPr lang="en-US" sz="800"/>
              <a:t>	Orchestrate a whole-group discussion of the sort.  Begin by focusing on a task that the majority of the groups characterized as low level.  Ask teachers to describe the characteristics of this task while you record their statements on chart paper.  Move on to consideration of other tasks that were characterized as low level, adding to  and clarifying the criteria as needed.  You should then repeat this process for high-level tasks.</a:t>
            </a:r>
          </a:p>
          <a:p>
            <a:pPr marL="228600" indent="-228600"/>
            <a:r>
              <a:rPr lang="en-US" sz="800"/>
              <a:t>	Once the group has come to some agreement regarding a subset of tasks at each level, you are ready to focus on the tasks for which there is some disagreement. For each task, ask teachers whether it is more like the high-level or the low-level tasks, comparing the characteristics on your list.  If teachers indicate that the task is low level, as questions such as “What is the rule or procedure you would use to solve the task?” or “What have you memorized that you are being asked to recall?”  If teacher indicated that the task is high level, as questions such as “What is it you have to think about in order to solve the task? Or “What decisions or judgments do you have to make?”</a:t>
            </a:r>
            <a:endParaRPr lang="en-US" sz="800" b="1"/>
          </a:p>
          <a:p>
            <a:pPr marL="228600" indent="-228600"/>
            <a:r>
              <a:rPr lang="en-US" sz="800" b="1"/>
              <a:t>Participants’ Anticipated Responses:</a:t>
            </a:r>
          </a:p>
          <a:p>
            <a:pPr marL="228600" indent="-228600"/>
            <a:r>
              <a:rPr lang="en-US" sz="800" b="1"/>
              <a:t>	</a:t>
            </a:r>
            <a:r>
              <a:rPr lang="en-US" sz="800"/>
              <a:t>Results from the entire group will most likely show that the teachers disagree about the placement of a number of tasks.  Those differences should prompt rich discussions with regard to analysis and characteristics of different levels of tasks.  Disagreements of ten result from making assumptions regarding the cognitive level of a task based on surface features of the task or from equating “high level” with “difficult.”  For example, some teacher might assume that the feature “requires an explanation” is always associated with tasks with high-level demands.  Although many tasks in the sorts are consistent with this view, others can serve as counterexamples to this assertion.  For example, in the middle school sort task A (high-level) and task N (low-level), both require an explanation.  The point is to dig beneath the surface in determining the level of thinking required to complete a task.  The following questions should foster lively discussion about these issues.</a:t>
            </a:r>
          </a:p>
          <a:p>
            <a:pPr marL="228600" indent="-228600"/>
            <a:r>
              <a:rPr lang="en-US" sz="800"/>
              <a:t>Does a particular feature (e.g., writing an explanation as part of your answer, drawing a picture to explain what you did, using manipulatives to solve the task) indicate that the task has a certain level of cognitive demand?</a:t>
            </a:r>
          </a:p>
          <a:p>
            <a:pPr marL="228600" indent="-228600"/>
            <a:r>
              <a:rPr lang="en-US" sz="800"/>
              <a:t>Is there a difference between “level of cognitive demand” and “difficulty”?</a:t>
            </a:r>
          </a:p>
          <a:p>
            <a:pPr marL="228600" indent="-228600"/>
            <a:r>
              <a:rPr lang="en-US" sz="800"/>
              <a:t>What effect does context (e.g., setting in which the task is used, students’ prior experience, grade level) have on the level of cognitive demand required by a task?</a:t>
            </a:r>
          </a:p>
          <a:p>
            <a:pPr marL="228600" indent="-228600"/>
            <a:r>
              <a:rPr lang="en-US" sz="800" b="1"/>
              <a:t>Answers to the Task-Sorting Activity:</a:t>
            </a:r>
            <a:endParaRPr lang="en-US" sz="800"/>
          </a:p>
          <a:p>
            <a:pPr marL="228600" indent="-228600"/>
            <a:r>
              <a:rPr lang="en-US" sz="800"/>
              <a:t>Note: these answers are for the use of the facilitator in orchestrating the discussion.  The goal of this activity is for teachers to participate in a thoughtful analysis of the tasks, not to come to a consensus about the placement of tasks.  Also note that the characteristics of the tasks have been identified so as to facilitate the identification of counterexamples (e.g., if a teacher claims that manipulatives are only used in high-level tasks, you can use the matrix to identify a low-level task that also uses manipulatives).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A86851-4F88-4610-8747-4F93D66CA37D}" type="slidenum">
              <a:rPr lang="en-US"/>
              <a:pPr/>
              <a:t>22</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xfrm>
            <a:off x="912813" y="4416425"/>
            <a:ext cx="5032375" cy="4181475"/>
          </a:xfrm>
        </p:spPr>
        <p:txBody>
          <a:bodyPr/>
          <a:lstStyle/>
          <a:p>
            <a:r>
              <a:rPr lang="en-US"/>
              <a:t>Don’t push for a complete understanding of High vs. Low.  You are looking for teachers to begin to think about the similarities and differences.  You will add to this discussion after the Task Sort activity.</a:t>
            </a:r>
          </a:p>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AA6B54-BAAE-421E-B965-D69E6FDA7FA2}" type="slidenum">
              <a:rPr lang="en-US"/>
              <a:pPr/>
              <a:t>23</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12813" y="4416425"/>
            <a:ext cx="5032375" cy="4181475"/>
          </a:xfrm>
        </p:spPr>
        <p:txBody>
          <a:bodyPr/>
          <a:lstStyle/>
          <a:p>
            <a:r>
              <a:rPr lang="en-US" sz="1000"/>
              <a:t>In this activity, participants will identify characteristics of high/low level tasks inductively: first decide whether each task is high or low level, then develop a set of criteria for each type based on the tasks identified as high level or low level.</a:t>
            </a:r>
          </a:p>
          <a:p>
            <a:r>
              <a:rPr lang="en-US" sz="1000"/>
              <a:t>All the materials to actually DO a sorting task with teachers appears in the NCTM 2004 yearbook companion --Professional Development Guidebook for Perspectives on Teaching of Mathematics.  CHAPTER 6. Also contains detailed facilitator notes.</a:t>
            </a:r>
          </a:p>
          <a:p>
            <a:r>
              <a:rPr lang="en-US" sz="1000"/>
              <a:t>There are three different sets of tasks: elementary, middle, and high. The middle school tasks are most appropriate for this course. </a:t>
            </a:r>
          </a:p>
          <a:p>
            <a:r>
              <a:rPr lang="en-US" sz="1000"/>
              <a:t>Participants don’t have to completely solve problem before categorizing it; however, they may want to try some problems to better understand them.</a:t>
            </a:r>
          </a:p>
          <a:p>
            <a:r>
              <a:rPr lang="en-US" sz="1000"/>
              <a:t>Participants to should work in pairs—not table groups—to categorize tasks. Reason: the more classifications, the more interesting the discussion. Each pair records their classification on the overhead recording sheet, or poster paper recording sheet.</a:t>
            </a:r>
          </a:p>
          <a:p>
            <a:r>
              <a:rPr lang="en-US" sz="1000"/>
              <a:t>Tip: Helpful to keep a copy of results from a larger group for future use if needed. The sort works best with a large group; if you have less than 10 participants (i.e.., fewer than 5 groups), helps to augment their sort with results from larger group.</a:t>
            </a:r>
          </a:p>
          <a:p>
            <a:endParaRPr lang="en-US" sz="1000"/>
          </a:p>
          <a:p>
            <a:r>
              <a:rPr lang="en-US" sz="1000"/>
              <a:t>You can have pairs vote by using dots on a poster, using a transparency, or using a document camera.  Either way, you must ensure that the pairs who are still working cannot see the votes of the pairs who have already finished.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4DCC82-E76E-4C3E-A3C0-912594B67C24}" type="slidenum">
              <a:rPr lang="en-US"/>
              <a:pPr/>
              <a:t>24</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xfrm>
            <a:off x="912813" y="4416425"/>
            <a:ext cx="5032375" cy="4181475"/>
          </a:xfrm>
        </p:spPr>
        <p:txBody>
          <a:bodyPr/>
          <a:lstStyle/>
          <a:p>
            <a:pPr marL="228600" indent="-228600"/>
            <a:r>
              <a:rPr lang="en-US"/>
              <a:t>Debrief task sort:</a:t>
            </a:r>
          </a:p>
          <a:p>
            <a:pPr marL="228600" indent="-228600"/>
            <a:endParaRPr lang="en-US"/>
          </a:p>
          <a:p>
            <a:pPr marL="228600" indent="-228600">
              <a:buFontTx/>
              <a:buAutoNum type="arabicPeriod"/>
            </a:pPr>
            <a:r>
              <a:rPr lang="en-US"/>
              <a:t>Start with task that majority characterized as low level. (Ideally, there will be at least one task for which there is consensus.) Ask to describe characteristics—record on chart paper.</a:t>
            </a:r>
          </a:p>
          <a:p>
            <a:pPr marL="228600" indent="-228600">
              <a:buFontTx/>
              <a:buAutoNum type="arabicPeriod"/>
            </a:pPr>
            <a:r>
              <a:rPr lang="en-US"/>
              <a:t>Move on to other low level tasks for which there is consensus or strong majority.</a:t>
            </a:r>
          </a:p>
          <a:p>
            <a:pPr marL="228600" indent="-228600">
              <a:buFontTx/>
              <a:buAutoNum type="arabicPeriod"/>
            </a:pPr>
            <a:r>
              <a:rPr lang="en-US"/>
              <a:t>Repeat process for high level tasks for which there is consensus or near consensus.</a:t>
            </a:r>
          </a:p>
          <a:p>
            <a:pPr marL="228600" indent="-228600">
              <a:buFontTx/>
              <a:buAutoNum type="arabicPeriod"/>
            </a:pPr>
            <a:r>
              <a:rPr lang="en-US"/>
              <a:t>Then move to tasks upon which there is disagreement. For each task, ask why task was classified as high/low (give groups that did each a chance to respond). Then ask if the task is more like the high or low tasks for which there is consensus . . . </a:t>
            </a:r>
            <a:br>
              <a:rPr lang="en-US"/>
            </a:br>
            <a:r>
              <a:rPr lang="en-US"/>
              <a:t>If participants think task is low, ask “What rule or procedure would you use to solve the task?” Or “What have to memorized that you are being asked to recall?”</a:t>
            </a:r>
            <a:br>
              <a:rPr lang="en-US"/>
            </a:br>
            <a:r>
              <a:rPr lang="en-US"/>
              <a:t>If high, ask “What is it you have to think about in order to solve the task?” or “What decisions or judgments did you have to make?”</a:t>
            </a:r>
          </a:p>
          <a:p>
            <a:pPr marL="228600" indent="-228600"/>
            <a:r>
              <a:rPr lang="en-US"/>
              <a:t>This discussion can be longer or shorter depending on time available. See Smith et al for important points to make explicit during the discussion.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9F8B2E-FFE3-4066-8698-3CB0666B7FF2}" type="slidenum">
              <a:rPr lang="en-US"/>
              <a:pPr/>
              <a:t>25</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FDCA3A-B1F5-42CF-ABC3-5488784E3390}" type="slidenum">
              <a:rPr lang="en-US"/>
              <a:pPr/>
              <a:t>26</a:t>
            </a:fld>
            <a:endParaRPr lang="en-US"/>
          </a:p>
        </p:txBody>
      </p:sp>
      <p:sp>
        <p:nvSpPr>
          <p:cNvPr id="64514" name="Rectangle 2"/>
          <p:cNvSpPr>
            <a:spLocks noGrp="1" noRot="1" noChangeAspect="1" noChangeArrowheads="1" noTextEdit="1"/>
          </p:cNvSpPr>
          <p:nvPr>
            <p:ph type="sldImg"/>
          </p:nvPr>
        </p:nvSpPr>
        <p:spPr>
          <a:xfrm>
            <a:off x="1144588" y="685800"/>
            <a:ext cx="4646612" cy="3484563"/>
          </a:xfrm>
          <a:ln/>
        </p:spPr>
      </p:sp>
      <p:sp>
        <p:nvSpPr>
          <p:cNvPr id="64515" name="Rectangle 3"/>
          <p:cNvSpPr>
            <a:spLocks noGrp="1" noChangeArrowheads="1"/>
          </p:cNvSpPr>
          <p:nvPr>
            <p:ph type="body" idx="1"/>
          </p:nvPr>
        </p:nvSpPr>
        <p:spPr>
          <a:xfrm>
            <a:off x="912813" y="4416425"/>
            <a:ext cx="5032375" cy="4181475"/>
          </a:xfrm>
        </p:spPr>
        <p:txBody>
          <a:bodyPr lIns="93163" tIns="46581" rIns="93163" bIns="46581"/>
          <a:lstStyle/>
          <a:p>
            <a:r>
              <a:rPr lang="en-US"/>
              <a:t>Page 269 Stein and Smith -- example of task at each of the four levels.</a:t>
            </a:r>
          </a:p>
          <a:p>
            <a:endParaRPr lang="en-US"/>
          </a:p>
          <a:p>
            <a:r>
              <a:rPr lang="en-US"/>
              <a:t>May also want teachers to review the tasks they sorted and identify a task that fits in each category.  </a:t>
            </a:r>
          </a:p>
          <a:p>
            <a:endParaRPr lang="en-US"/>
          </a:p>
          <a:p>
            <a:r>
              <a:rPr lang="en-US"/>
              <a:t>After this discussion has taken place, hand out the one page “Task Analysis Guide”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87566-0EBD-4158-8867-6A6F1B20EF77}" type="slidenum">
              <a:rPr lang="en-US"/>
              <a:pPr/>
              <a:t>27</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xfrm>
            <a:off x="912813" y="4416425"/>
            <a:ext cx="5032375" cy="4181475"/>
          </a:xfrm>
        </p:spPr>
        <p:txBody>
          <a:bodyPr/>
          <a:lstStyle/>
          <a:p>
            <a:r>
              <a:rPr lang="en-US" sz="1000"/>
              <a:t>Participants do not need to differentiate between the four levels – this is a guideline for what you are looking for.  Keep in mind that “easy” and “hard” activities do not mean “low” or “high”.  You will differentiate the four levels in a few slides.  Look for the following language when describing levels:</a:t>
            </a:r>
          </a:p>
          <a:p>
            <a:r>
              <a:rPr lang="en-US" sz="800" b="1"/>
              <a:t>Memorization –</a:t>
            </a:r>
          </a:p>
          <a:p>
            <a:pPr>
              <a:buFontTx/>
              <a:buChar char="•"/>
            </a:pPr>
            <a:r>
              <a:rPr lang="en-US" sz="800"/>
              <a:t>Definitions to memorize</a:t>
            </a:r>
          </a:p>
          <a:p>
            <a:pPr>
              <a:buFontTx/>
              <a:buChar char="•"/>
            </a:pPr>
            <a:r>
              <a:rPr lang="en-US" sz="800"/>
              <a:t>Not ambiguous</a:t>
            </a:r>
          </a:p>
          <a:p>
            <a:pPr>
              <a:buFontTx/>
              <a:buChar char="•"/>
            </a:pPr>
            <a:r>
              <a:rPr lang="en-US" sz="800"/>
              <a:t>No connection to concept or meaning</a:t>
            </a:r>
          </a:p>
          <a:p>
            <a:r>
              <a:rPr lang="en-US" sz="800" b="1"/>
              <a:t>Procedures without connections –</a:t>
            </a:r>
          </a:p>
          <a:p>
            <a:pPr>
              <a:buFontTx/>
              <a:buChar char="•"/>
            </a:pPr>
            <a:r>
              <a:rPr lang="en-US" sz="800"/>
              <a:t>Algorithmic </a:t>
            </a:r>
          </a:p>
          <a:p>
            <a:pPr>
              <a:buFontTx/>
              <a:buChar char="•"/>
            </a:pPr>
            <a:r>
              <a:rPr lang="en-US" sz="800"/>
              <a:t>Limited cognitive demand</a:t>
            </a:r>
          </a:p>
          <a:p>
            <a:pPr>
              <a:buFontTx/>
              <a:buChar char="•"/>
            </a:pPr>
            <a:r>
              <a:rPr lang="en-US" sz="800"/>
              <a:t>Little ambiguity</a:t>
            </a:r>
          </a:p>
          <a:p>
            <a:pPr>
              <a:buFontTx/>
              <a:buChar char="•"/>
            </a:pPr>
            <a:r>
              <a:rPr lang="en-US" sz="800"/>
              <a:t>No connection to concept or meaning</a:t>
            </a:r>
          </a:p>
          <a:p>
            <a:pPr>
              <a:buFontTx/>
              <a:buChar char="•"/>
            </a:pPr>
            <a:r>
              <a:rPr lang="en-US" sz="800"/>
              <a:t>Focused on what and not why – no explanations or explanations that just describe procedures</a:t>
            </a:r>
          </a:p>
          <a:p>
            <a:r>
              <a:rPr lang="en-US" sz="800" b="1"/>
              <a:t>Procedures With Connections –</a:t>
            </a:r>
          </a:p>
          <a:p>
            <a:pPr>
              <a:buFontTx/>
              <a:buChar char="•"/>
            </a:pPr>
            <a:r>
              <a:rPr lang="en-US" sz="800"/>
              <a:t>Suggest pathways that are broad – explicitly or implicitly</a:t>
            </a:r>
          </a:p>
          <a:p>
            <a:pPr>
              <a:buFontTx/>
              <a:buChar char="•"/>
            </a:pPr>
            <a:r>
              <a:rPr lang="en-US" sz="800"/>
              <a:t>Represented in multiple ways</a:t>
            </a:r>
          </a:p>
          <a:p>
            <a:pPr>
              <a:buFontTx/>
              <a:buChar char="•"/>
            </a:pPr>
            <a:r>
              <a:rPr lang="en-US" sz="800"/>
              <a:t>Procedures can not be followed mindlessly</a:t>
            </a:r>
          </a:p>
          <a:p>
            <a:pPr>
              <a:buFontTx/>
              <a:buChar char="•"/>
            </a:pPr>
            <a:r>
              <a:rPr lang="en-US" sz="800"/>
              <a:t>Requires the engagement of the conceptual ideas – connections!</a:t>
            </a:r>
          </a:p>
          <a:p>
            <a:pPr>
              <a:buFontTx/>
              <a:buChar char="•"/>
            </a:pPr>
            <a:r>
              <a:rPr lang="en-US" sz="800"/>
              <a:t>Focus students’ attention on the use of procedures for the purpose of developing deeper levels of understanding of mathematical concepts and ideas</a:t>
            </a:r>
          </a:p>
          <a:p>
            <a:r>
              <a:rPr lang="en-US" sz="800" b="1"/>
              <a:t>Doing Mathematics</a:t>
            </a:r>
          </a:p>
          <a:p>
            <a:pPr>
              <a:buFontTx/>
              <a:buChar char="•"/>
            </a:pPr>
            <a:r>
              <a:rPr lang="en-US" sz="800"/>
              <a:t>Not predictable pathway</a:t>
            </a:r>
          </a:p>
          <a:p>
            <a:pPr>
              <a:buFontTx/>
              <a:buChar char="•"/>
            </a:pPr>
            <a:r>
              <a:rPr lang="en-US" sz="800"/>
              <a:t>Requires students to explore and understand the nature of concepts</a:t>
            </a:r>
          </a:p>
          <a:p>
            <a:pPr>
              <a:buFontTx/>
              <a:buChar char="•"/>
            </a:pPr>
            <a:r>
              <a:rPr lang="en-US" sz="800"/>
              <a:t>Requires students to access knowledge and experiences</a:t>
            </a:r>
          </a:p>
          <a:p>
            <a:pPr>
              <a:buFontTx/>
              <a:buChar char="•"/>
            </a:pPr>
            <a:r>
              <a:rPr lang="en-US" sz="800"/>
              <a:t>Analyze, justify, </a:t>
            </a:r>
          </a:p>
          <a:p>
            <a:pPr>
              <a:buFontTx/>
              <a:buChar char="•"/>
            </a:pPr>
            <a:r>
              <a:rPr lang="en-US" sz="800"/>
              <a:t>Requires considerable cognitive effort</a:t>
            </a:r>
          </a:p>
          <a:p>
            <a:endParaRPr lang="en-US" sz="8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DD3CD7-2621-498F-B0B9-EE9D360D2044}" type="slidenum">
              <a:rPr lang="en-US"/>
              <a:pPr/>
              <a:t>28</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CA193-C6C2-4056-8C18-1E78894A9403}" type="slidenum">
              <a:rPr lang="en-US"/>
              <a:pPr/>
              <a:t>29</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3</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a:t>It is important to stress to the group that they are here to deepen their own understanding of the mathematics.  You may have to repeat this multiple times during the session – they are in this Professional Development as a learner!  </a:t>
            </a:r>
          </a:p>
          <a:p>
            <a:endParaRPr lang="en-US" dirty="0"/>
          </a:p>
          <a:p>
            <a:endParaRPr lang="en-US" dirty="0"/>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F1705A-EEBF-472E-8E9C-EEAEB258BFF4}" type="slidenum">
              <a:rPr lang="en-US"/>
              <a:pPr/>
              <a:t>30</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BE3300-B351-48B2-8B1B-0262AEE34A1C}" type="slidenum">
              <a:rPr lang="en-US"/>
              <a:pPr/>
              <a:t>31</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Facilitator might say - </a:t>
            </a:r>
          </a:p>
          <a:p>
            <a:r>
              <a:rPr lang="en-US"/>
              <a:t>Back to the Fencing Task –- if I would have started that task by saying “remember that squares are rectangles”  or “everyone draw a picture of each rectangle”  any statement of this kind leads the learner down the pathway without allowing them to struggle and work on their own first.</a:t>
            </a:r>
          </a:p>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00682E-6AD6-47F0-B3C8-255F661D6681}" type="slidenum">
              <a:rPr lang="en-US"/>
              <a:pPr/>
              <a:t>32</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The important point here is that it is the teacher that lowers the demand at this level by how he/she responds to the </a:t>
            </a:r>
            <a:r>
              <a:rPr lang="en-US" u="sng"/>
              <a:t>students working on the task</a:t>
            </a:r>
            <a:r>
              <a:rPr lang="en-US"/>
              <a:t>.  </a:t>
            </a:r>
          </a:p>
          <a:p>
            <a:endParaRPr lang="en-US"/>
          </a:p>
          <a:p>
            <a:r>
              <a:rPr lang="en-US"/>
              <a:t>One example of a teacher move that lowers the demand at this stage would be – Facilitator says, “alright guys, no one knows how to do number 5!  Let me set it up for you and see if you can do the calculations and get an answer.”</a:t>
            </a:r>
          </a:p>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06469-4A07-48A0-BC58-601092B95506}" type="slidenum">
              <a:rPr lang="en-US"/>
              <a:pPr/>
              <a:t>33</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FF9764-2340-4CB4-8FE8-0B246B9FE720}" type="slidenum">
              <a:rPr lang="en-US"/>
              <a:pPr/>
              <a:t>34</a:t>
            </a:fld>
            <a:endParaRPr lang="en-US"/>
          </a:p>
        </p:txBody>
      </p:sp>
      <p:sp>
        <p:nvSpPr>
          <p:cNvPr id="76802" name="Rectangle 2"/>
          <p:cNvSpPr>
            <a:spLocks noGrp="1" noRot="1" noChangeAspect="1" noChangeArrowheads="1" noTextEdit="1"/>
          </p:cNvSpPr>
          <p:nvPr>
            <p:ph type="sldImg"/>
          </p:nvPr>
        </p:nvSpPr>
        <p:spPr>
          <a:xfrm>
            <a:off x="1144588" y="685800"/>
            <a:ext cx="4648200" cy="3486150"/>
          </a:xfrm>
          <a:ln/>
        </p:spPr>
      </p:sp>
      <p:sp>
        <p:nvSpPr>
          <p:cNvPr id="76803" name="Rectangle 3"/>
          <p:cNvSpPr>
            <a:spLocks noGrp="1" noChangeArrowheads="1"/>
          </p:cNvSpPr>
          <p:nvPr>
            <p:ph type="body" idx="1"/>
          </p:nvPr>
        </p:nvSpPr>
        <p:spPr>
          <a:xfrm>
            <a:off x="912813" y="4416425"/>
            <a:ext cx="5032375" cy="4181475"/>
          </a:xfrm>
        </p:spPr>
        <p:txBody>
          <a:bodyPr lIns="93163" tIns="46581" rIns="93163" bIns="46581"/>
          <a:lstStyle/>
          <a:p>
            <a:r>
              <a:rPr lang="en-US"/>
              <a:t>This slide is critical---It’s the “Big Idea.” </a:t>
            </a:r>
          </a:p>
          <a:p>
            <a:r>
              <a:rPr lang="en-US"/>
              <a:t>The reason the task level and implementation levels are important is because they are related to student learning.</a:t>
            </a:r>
          </a:p>
          <a:p>
            <a:endParaRPr lang="en-US"/>
          </a:p>
          <a:p>
            <a:r>
              <a:rPr lang="en-US"/>
              <a:t>The third level is different from a high-level task disintegrating to nothing.  This is turning a high-level task into a procedural task.</a:t>
            </a:r>
          </a:p>
          <a:p>
            <a:endParaRPr lang="en-US"/>
          </a:p>
          <a:p>
            <a:r>
              <a:rPr lang="en-US"/>
              <a:t>Take a minute to go back and reinforce the goals of the workshop.  We want teachers to not only gain a deeper mathematical understanding but see the importance of the Pedagogy (delivery of the lessons) that is also very critical.  You as the facilitator will continue to model this type of behavior throughout the workshop.</a:t>
            </a:r>
          </a:p>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1AEDA2-307E-49D7-8C4F-8F7905CB682B}" type="slidenum">
              <a:rPr lang="en-US"/>
              <a:pPr/>
              <a:t>35</a:t>
            </a:fld>
            <a:endParaRPr lang="en-US"/>
          </a:p>
        </p:txBody>
      </p:sp>
      <p:sp>
        <p:nvSpPr>
          <p:cNvPr id="78850" name="Rectangle 2"/>
          <p:cNvSpPr>
            <a:spLocks noGrp="1" noRot="1" noChangeAspect="1" noChangeArrowheads="1" noTextEdit="1"/>
          </p:cNvSpPr>
          <p:nvPr>
            <p:ph type="sldImg"/>
          </p:nvPr>
        </p:nvSpPr>
        <p:spPr>
          <a:xfrm>
            <a:off x="1144588" y="685800"/>
            <a:ext cx="4648200" cy="3486150"/>
          </a:xfrm>
          <a:ln/>
        </p:spPr>
      </p:sp>
      <p:sp>
        <p:nvSpPr>
          <p:cNvPr id="78851" name="Rectangle 3"/>
          <p:cNvSpPr>
            <a:spLocks noGrp="1" noChangeArrowheads="1"/>
          </p:cNvSpPr>
          <p:nvPr>
            <p:ph type="body" idx="1"/>
          </p:nvPr>
        </p:nvSpPr>
        <p:spPr>
          <a:xfrm>
            <a:off x="912813" y="4416425"/>
            <a:ext cx="5032375" cy="4181475"/>
          </a:xfrm>
        </p:spPr>
        <p:txBody>
          <a:bodyPr lIns="93163" tIns="46581" rIns="93163" bIns="46581"/>
          <a:lstStyle/>
          <a:p>
            <a:r>
              <a:rPr lang="en-US"/>
              <a:t>One conclusion…</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56479-2DB0-418E-9FD2-36DF724E84D9}" type="slidenum">
              <a:rPr lang="en-US"/>
              <a:pPr/>
              <a:t>36</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2813" y="4416425"/>
            <a:ext cx="5032375" cy="4181475"/>
          </a:xfrm>
        </p:spPr>
        <p:txBody>
          <a:bodyPr lIns="93163" tIns="46581" rIns="93163" bIns="46581"/>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56479-2DB0-418E-9FD2-36DF724E84D9}" type="slidenum">
              <a:rPr lang="en-US"/>
              <a:pPr/>
              <a:t>37</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2813" y="4416425"/>
            <a:ext cx="5032375" cy="4181475"/>
          </a:xfrm>
        </p:spPr>
        <p:txBody>
          <a:bodyPr lIns="93163" tIns="46581" rIns="93163" bIns="46581"/>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AE29A9-CD9C-4C1E-96F1-A36A81C5168A}" type="slidenum">
              <a:rPr lang="en-US"/>
              <a:pPr/>
              <a:t>38</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39</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Display</a:t>
            </a:r>
            <a:r>
              <a:rPr lang="en-US" baseline="0" dirty="0" smtClean="0"/>
              <a:t> the Hundred Board on a document camera or overhead, or PowerPoint.  Ask participants to pull out their Hundred Board, sheet protector and vis-à-vis markers. </a:t>
            </a:r>
          </a:p>
          <a:p>
            <a:endParaRPr lang="en-US" baseline="0" dirty="0" smtClean="0"/>
          </a:p>
          <a:p>
            <a:r>
              <a:rPr lang="en-US" baseline="0" dirty="0" smtClean="0"/>
              <a:t> Ask participants to look for and share at their tables what patterns they see.  Push them to look for several patterns.  Ask groups/volunteers to share their patterns.  </a:t>
            </a:r>
          </a:p>
          <a:p>
            <a:endParaRPr lang="en-US" baseline="0" dirty="0" smtClean="0"/>
          </a:p>
          <a:p>
            <a:r>
              <a:rPr lang="en-US" baseline="0" dirty="0" smtClean="0"/>
              <a:t>Create a list of all patterns.  Question them about the pattern they notice in the numbers, how are the values of the numbers changing in their pattern?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4</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a:t>It is important to stress to the group that they are here to deepen their own understanding of the mathematics.  You may have to repeat this multiple times during the session – they are in this Professional Development as a learner!  </a:t>
            </a:r>
          </a:p>
          <a:p>
            <a:endParaRPr lang="en-US" dirty="0"/>
          </a:p>
          <a:p>
            <a:endParaRPr lang="en-US" dirty="0"/>
          </a:p>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40</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41</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Display</a:t>
            </a:r>
            <a:r>
              <a:rPr lang="en-US" baseline="0" dirty="0" smtClean="0"/>
              <a:t> the Eighty Board on a document camera or overhead, or PowerPoint.  </a:t>
            </a:r>
          </a:p>
          <a:p>
            <a:endParaRPr lang="en-US" baseline="0" dirty="0" smtClean="0"/>
          </a:p>
          <a:p>
            <a:r>
              <a:rPr lang="en-US" baseline="0" dirty="0" smtClean="0"/>
              <a:t> Ask participants to look for and share at their tables what patterns they see.  Push them to look for several patterns.  Ask groups/volunteers to share their patterns.  </a:t>
            </a:r>
          </a:p>
          <a:p>
            <a:endParaRPr lang="en-US" baseline="0" dirty="0" smtClean="0"/>
          </a:p>
          <a:p>
            <a:r>
              <a:rPr lang="en-US" baseline="0" dirty="0" smtClean="0"/>
              <a:t>Create a list of all patterns.  Question them about the pattern they notice in the numbers, how are the values of the numbers changing in their pattern?</a:t>
            </a: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B046F-6216-4CED-95A8-505D6705261D}" type="slidenum">
              <a:rPr lang="en-US"/>
              <a:pPr/>
              <a:t>42</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912813" y="4416425"/>
            <a:ext cx="5032375" cy="4181475"/>
          </a:xfrm>
        </p:spPr>
        <p:txBody>
          <a:bodyPr/>
          <a:lstStyle/>
          <a:p>
            <a:r>
              <a:rPr lang="en-US" dirty="0" smtClean="0"/>
              <a:t>Do the same as before for now</a:t>
            </a:r>
            <a:r>
              <a:rPr lang="en-US" baseline="0" dirty="0" smtClean="0"/>
              <a:t> the 50 board</a:t>
            </a:r>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43</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r>
              <a:rPr lang="en-US" dirty="0" smtClean="0"/>
              <a:t>Preparation:</a:t>
            </a:r>
            <a:r>
              <a:rPr lang="en-US" baseline="0" dirty="0" smtClean="0"/>
              <a:t>  Prior to this activity, the facilitator should have cut up the Missing Pieces activity pages for the participants, shuffled them up.</a:t>
            </a:r>
          </a:p>
          <a:p>
            <a:endParaRPr lang="en-US" baseline="0" dirty="0" smtClean="0"/>
          </a:p>
          <a:p>
            <a:r>
              <a:rPr lang="en-US" baseline="0" dirty="0" smtClean="0"/>
              <a:t>Ask participants to put their Hundred Board in their binder.</a:t>
            </a:r>
          </a:p>
          <a:p>
            <a:endParaRPr lang="en-US" baseline="0" dirty="0" smtClean="0"/>
          </a:p>
          <a:p>
            <a:r>
              <a:rPr lang="en-US" baseline="0" dirty="0" smtClean="0"/>
              <a:t>Distribute the Missing Pieces “pieces” to all participants.  </a:t>
            </a:r>
          </a:p>
          <a:p>
            <a:endParaRPr lang="en-US" baseline="0" dirty="0" smtClean="0"/>
          </a:p>
          <a:p>
            <a:r>
              <a:rPr lang="en-US" baseline="0" dirty="0" smtClean="0"/>
              <a:t>Instruct them to complete their Hundred Board missing piece without using their Hundred Board.  Then they must find their Hundred Board Missing Piece Partners.  There should be 5 in a group, 6 groups total (30 participants).</a:t>
            </a:r>
          </a:p>
          <a:p>
            <a:endParaRPr lang="en-US" baseline="0" dirty="0" smtClean="0"/>
          </a:p>
          <a:p>
            <a:r>
              <a:rPr lang="en-US" baseline="0" dirty="0" smtClean="0"/>
              <a:t>Once they find their new group, they should discuss and compare with each other how they completed their missing pieces with the number they were given.  Then facilitate a whole group discussion to debrief what they discussed.  During whole group discussion, ask volunteers to come up and explain how they completed their missing pieces (thinking out loud) using document camera if available.</a:t>
            </a:r>
          </a:p>
          <a:p>
            <a:endParaRPr lang="en-US" baseline="0" dirty="0" smtClean="0"/>
          </a:p>
          <a:p>
            <a:r>
              <a:rPr lang="en-US" baseline="0" dirty="0" smtClean="0"/>
              <a:t>Have them thank their group members and return to their original groups.</a:t>
            </a:r>
            <a:endParaRPr lang="en-US" dirty="0"/>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A0EF6-557F-4E98-BE19-53D50EBC6507}" type="slidenum">
              <a:rPr lang="en-US"/>
              <a:pPr/>
              <a:t>44</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xfrm>
            <a:off x="912813" y="4416425"/>
            <a:ext cx="5032375" cy="4181475"/>
          </a:xfrm>
        </p:spPr>
        <p:txBody>
          <a:bodyPr/>
          <a:lstStyle/>
          <a:p>
            <a:r>
              <a:rPr lang="en-US" dirty="0" smtClean="0"/>
              <a:t>Preparation:</a:t>
            </a:r>
            <a:r>
              <a:rPr lang="en-US" baseline="0" dirty="0" smtClean="0"/>
              <a:t>  Prior to this activity, the facilitator should have cut up the Missing Pieces activity pages for the participants, shuffled them up.</a:t>
            </a:r>
          </a:p>
          <a:p>
            <a:endParaRPr lang="en-US" baseline="0" dirty="0" smtClean="0"/>
          </a:p>
          <a:p>
            <a:r>
              <a:rPr lang="en-US" baseline="0" dirty="0" smtClean="0"/>
              <a:t>Ask participants to put their Hundred Board in their binder.</a:t>
            </a:r>
          </a:p>
          <a:p>
            <a:endParaRPr lang="en-US" baseline="0" dirty="0" smtClean="0"/>
          </a:p>
          <a:p>
            <a:r>
              <a:rPr lang="en-US" baseline="0" dirty="0" smtClean="0"/>
              <a:t>Distribute the Missing Pieces “pieces” to all participants.  </a:t>
            </a:r>
          </a:p>
          <a:p>
            <a:endParaRPr lang="en-US" baseline="0" dirty="0" smtClean="0"/>
          </a:p>
          <a:p>
            <a:r>
              <a:rPr lang="en-US" baseline="0" dirty="0" smtClean="0"/>
              <a:t>Instruct them to complete their Hundred Board missing piece without using their Hundred Board.  Then they must find their Hundred Board Missing Piece Partners.  There should be 5 in a group, 6 groups total (30 participants).</a:t>
            </a:r>
          </a:p>
          <a:p>
            <a:endParaRPr lang="en-US" baseline="0" dirty="0" smtClean="0"/>
          </a:p>
          <a:p>
            <a:r>
              <a:rPr lang="en-US" baseline="0" dirty="0" smtClean="0"/>
              <a:t>Once they find their new group, they should discuss and compare with each other how they completed their missing pieces with the number they were given.  Then facilitate a whole group discussion to debrief what they discussed.  During whole group discussion, ask volunteers to come up and explain how they completed their missing pieces (thinking out loud) using document camera if available.</a:t>
            </a:r>
          </a:p>
          <a:p>
            <a:endParaRPr lang="en-US" baseline="0" dirty="0" smtClean="0"/>
          </a:p>
          <a:p>
            <a:r>
              <a:rPr lang="en-US" baseline="0" dirty="0" smtClean="0"/>
              <a:t>Have them thank their group members and return to their original groups.</a:t>
            </a:r>
            <a:endParaRPr lang="en-US" dirty="0"/>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7CA52F-CCC3-4A02-9421-D8B472B24E6A}" type="slidenum">
              <a:rPr lang="en-US"/>
              <a:pPr/>
              <a:t>45</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C967C4-F77A-49BE-8747-10B257D8D923}" type="slidenum">
              <a:rPr lang="en-US"/>
              <a:pPr/>
              <a:t>46</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47</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dirty="0" smtClean="0"/>
              <a:t>Have</a:t>
            </a:r>
            <a:r>
              <a:rPr lang="en-US" baseline="0" dirty="0" smtClean="0"/>
              <a:t> participants complete number 3 (this slide) and number 4 (next slide) in their groups.</a:t>
            </a:r>
          </a:p>
          <a:p>
            <a:endParaRPr lang="en-US" baseline="0" dirty="0" smtClean="0"/>
          </a:p>
          <a:p>
            <a:r>
              <a:rPr lang="en-US" baseline="0" dirty="0" smtClean="0"/>
              <a:t>Distribute Grid Chart Paper to each group and ask them to put their solutions up to #3-4.</a:t>
            </a:r>
          </a:p>
          <a:p>
            <a:endParaRPr lang="en-US" baseline="0" dirty="0" smtClean="0"/>
          </a:p>
          <a:p>
            <a:r>
              <a:rPr lang="en-US" baseline="0" dirty="0" smtClean="0"/>
              <a:t>Have all groups do a Gallery Walk looking for the most unique and most common pathways.  Debrief activity as a whole group.</a:t>
            </a:r>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48</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49</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i="1" kern="1200" dirty="0" smtClean="0">
                <a:solidFill>
                  <a:schemeClr val="tx1"/>
                </a:solidFill>
                <a:latin typeface="Arial" charset="0"/>
                <a:ea typeface="+mn-ea"/>
                <a:cs typeface="+mn-cs"/>
              </a:rPr>
              <a:t>Have volunteers come up to the board and draw the different arrow pairs.  Then discuss how the arrows undo each other, talk in terms of how each arrow changes the value of a number, so +10 and -10 are a pair—push for them to recognize that they are ADDITIVE INVERSES.</a:t>
            </a:r>
            <a:endParaRPr lang="en-US" sz="1200" kern="1200" dirty="0" smtClean="0">
              <a:solidFill>
                <a:schemeClr val="tx1"/>
              </a:solidFill>
              <a:latin typeface="Arial" charset="0"/>
              <a:ea typeface="+mn-ea"/>
              <a:cs typeface="+mn-cs"/>
            </a:endParaRP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C9F02-4D1B-4240-B868-7FEA1CEA304D}" type="slidenum">
              <a:rPr lang="en-US"/>
              <a:pPr/>
              <a:t>5</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2813" y="4416425"/>
            <a:ext cx="5032375" cy="4181475"/>
          </a:xfrm>
        </p:spPr>
        <p:txBody>
          <a:bodyPr/>
          <a:lstStyle/>
          <a:p>
            <a:r>
              <a:rPr lang="en-US" dirty="0"/>
              <a:t>Go over the posters from the warm-up activity.</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50</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sz="1200" i="1" kern="1200" dirty="0" smtClean="0">
                <a:solidFill>
                  <a:schemeClr val="tx1"/>
                </a:solidFill>
                <a:latin typeface="Arial" charset="0"/>
                <a:ea typeface="+mn-ea"/>
                <a:cs typeface="+mn-cs"/>
              </a:rPr>
              <a:t>Group discussion of their conclusions.  Push participants to explain why they result in the same solution.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D29DC0-2114-4241-B032-00D048F2327B}" type="slidenum">
              <a:rPr lang="en-US"/>
              <a:pPr/>
              <a:t>51</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636575-184A-4020-93C9-94C5898FAD66}" type="slidenum">
              <a:rPr lang="en-US"/>
              <a:pPr/>
              <a:t>52</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xfrm>
            <a:off x="912813" y="4416425"/>
            <a:ext cx="5032375" cy="4181475"/>
          </a:xfrm>
        </p:spPr>
        <p:txBody>
          <a:bodyPr/>
          <a:lstStyle/>
          <a:p>
            <a:r>
              <a:rPr lang="en-US"/>
              <a:t>Reference Stein and Smith article -- figure 2, page 270</a:t>
            </a:r>
          </a:p>
          <a:p>
            <a:endParaRPr lang="en-US"/>
          </a:p>
          <a:p>
            <a:r>
              <a:rPr lang="en-US"/>
              <a:t>Summarize what was learned in this segment:  the importance of high quality tasks and how they are implemented in the classroom.</a:t>
            </a:r>
          </a:p>
          <a:p>
            <a:endParaRPr lang="en-US"/>
          </a:p>
          <a:p>
            <a:r>
              <a:rPr lang="en-US"/>
              <a:t>Go back and discuss your teacher moves for the day – more of a facilitator as opposed to direct instruction.  </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53</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r>
              <a:rPr lang="en-US" sz="1200" i="1" kern="1200" dirty="0" smtClean="0">
                <a:solidFill>
                  <a:schemeClr val="tx1"/>
                </a:solidFill>
                <a:latin typeface="Arial" charset="0"/>
                <a:ea typeface="+mn-ea"/>
                <a:cs typeface="+mn-cs"/>
              </a:rPr>
              <a:t>Group discussion of their conclusions.  Push participants to explain why they result in the same solution.</a:t>
            </a:r>
            <a:endParaRPr lang="en-US" sz="1200" kern="1200" dirty="0">
              <a:solidFill>
                <a:schemeClr val="tx1"/>
              </a:solidFill>
              <a:latin typeface="Arial" charset="0"/>
              <a:ea typeface="+mn-ea"/>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54</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55</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56</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57</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sz="1200" kern="1200" dirty="0">
              <a:solidFill>
                <a:schemeClr val="tx1"/>
              </a:solidFill>
              <a:latin typeface="Arial" charset="0"/>
              <a:ea typeface="+mn-ea"/>
              <a:cs typeface="+mn-cs"/>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58</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59</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91E5D9-805B-4114-B6DB-9A9E2A6DDB94}"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xfrm>
            <a:off x="912813" y="4416425"/>
            <a:ext cx="5032375" cy="4181475"/>
          </a:xfrm>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BF811-8421-4760-9793-C7929177CD36}" type="slidenum">
              <a:rPr lang="en-US"/>
              <a:pPr/>
              <a:t>60</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912813" y="4416425"/>
            <a:ext cx="5032375" cy="4181475"/>
          </a:xfrm>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9F3E3-EFB7-425B-B5C6-6C636AD0269A}" type="slidenum">
              <a:rPr lang="en-US"/>
              <a:pPr/>
              <a:t>61</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12813" y="4416425"/>
            <a:ext cx="5032375" cy="4181475"/>
          </a:xfrm>
        </p:spPr>
        <p:txBody>
          <a:bodyPr/>
          <a:lstStyle/>
          <a:p>
            <a:r>
              <a:rPr lang="en-US" dirty="0" smtClean="0"/>
              <a:t>To provide closure to the lesson, revisit the Learning Outcomes for Day 1 introduced</a:t>
            </a:r>
            <a:r>
              <a:rPr lang="en-US" baseline="0" dirty="0" smtClean="0"/>
              <a:t> at beginning of day.  Debrief each bullet and ask participants to provide an example/highlight from today that provides evidence of each learning outcome.</a:t>
            </a:r>
          </a:p>
          <a:p>
            <a:endParaRPr lang="en-US" baseline="0" dirty="0" smtClean="0"/>
          </a:p>
          <a:p>
            <a:r>
              <a:rPr lang="en-US" baseline="0" dirty="0" smtClean="0"/>
              <a:t>Ask participants to complete Day 1 Exit Slip and leave with facilitator on the way out the door.</a:t>
            </a:r>
            <a:endParaRPr lang="en-US" dirty="0"/>
          </a:p>
          <a:p>
            <a:endParaRPr lang="en-US" dirty="0"/>
          </a:p>
          <a:p>
            <a:endParaRPr lang="en-US" dirty="0"/>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19394F-B28F-4C99-9D49-1D85B6DC7882}" type="slidenum">
              <a:rPr lang="en-US"/>
              <a:pPr/>
              <a:t>7</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912813" y="4416425"/>
            <a:ext cx="5032375" cy="4181475"/>
          </a:xfrm>
        </p:spPr>
        <p:txBody>
          <a:bodyPr/>
          <a:lstStyle/>
          <a:p>
            <a:r>
              <a:rPr lang="en-US"/>
              <a:t>A mathematical task can be defined as one large problem (US Shirts) or as a set of smaller problems (Page 49: 1-37 odd).  Regardless of the type of curriculum that a teacher uses, s/he is using some sort of mathematical task.</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690F56-09D0-426E-97F8-B8CCBA8A7FC5}" type="slidenum">
              <a:rPr lang="en-US"/>
              <a:pPr/>
              <a:t>8</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2813" y="4416425"/>
            <a:ext cx="5032375" cy="4181475"/>
          </a:xfrm>
        </p:spPr>
        <p:txBody>
          <a:bodyPr/>
          <a:lstStyle/>
          <a:p>
            <a:r>
              <a:rPr lang="en-US"/>
              <a:t>This sets the stage for the Task Sort activity that will take place over the next few hours.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1406B6-D965-46D9-B416-E6758F96044A}" type="slidenum">
              <a:rPr lang="en-US"/>
              <a:pPr/>
              <a:t>9</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2813" y="4416425"/>
            <a:ext cx="5032375" cy="4181475"/>
          </a:xfrm>
        </p:spPr>
        <p:txBody>
          <a:bodyPr lIns="93163" tIns="46581" rIns="93163" bIns="46581"/>
          <a:lstStyle/>
          <a:p>
            <a:r>
              <a:rPr lang="en-US"/>
              <a:t>As a facilitator, you will be continually asking participants to defend their solutions.  Encourage participants to start asking the same of their group members.</a:t>
            </a:r>
          </a:p>
          <a:p>
            <a:endParaRPr lang="en-US"/>
          </a:p>
          <a:p>
            <a:r>
              <a:rPr lang="en-US"/>
              <a:t>Because of your participants are adults, proper behavior is not the issue in the groups.  Willingness to be critical, to demand explanations and evidence, and to push each other to use alternate methods are the biggest challenges.  Put this on the table from the start to set the appropriate expectations for their interactions as a group.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5364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076950" cy="5364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981200"/>
            <a:ext cx="6553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886200"/>
            <a:ext cx="6553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81200"/>
            <a:ext cx="32004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33800" y="1981200"/>
            <a:ext cx="32004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3276600" y="6248400"/>
            <a:ext cx="5867400" cy="533400"/>
          </a:xfrm>
          <a:prstGeom prst="rect">
            <a:avLst/>
          </a:prstGeom>
          <a:gradFill rotWithShape="1">
            <a:gsLst>
              <a:gs pos="0">
                <a:srgbClr val="478BB9"/>
              </a:gs>
              <a:gs pos="100000">
                <a:srgbClr val="478BB9">
                  <a:gamma/>
                  <a:shade val="46275"/>
                  <a:invGamma/>
                </a:srgbClr>
              </a:gs>
            </a:gsLst>
            <a:lin ang="0" scaled="1"/>
          </a:gradFill>
          <a:ln w="9525">
            <a:noFill/>
            <a:miter lim="800000"/>
            <a:headEnd/>
            <a:tailEnd/>
          </a:ln>
          <a:effectLst/>
        </p:spPr>
        <p:txBody>
          <a:bodyPr wrap="none" anchor="ctr"/>
          <a:lstStyle/>
          <a:p>
            <a:endParaRPr lang="en-US"/>
          </a:p>
        </p:txBody>
      </p:sp>
      <p:pic>
        <p:nvPicPr>
          <p:cNvPr id="4099" name="Picture 3" descr="carnegie_learning_LOGO"/>
          <p:cNvPicPr>
            <a:picLocks noChangeAspect="1" noChangeArrowheads="1"/>
          </p:cNvPicPr>
          <p:nvPr/>
        </p:nvPicPr>
        <p:blipFill>
          <a:blip r:embed="rId14" cstate="print"/>
          <a:srcRect/>
          <a:stretch>
            <a:fillRect/>
          </a:stretch>
        </p:blipFill>
        <p:spPr bwMode="auto">
          <a:xfrm>
            <a:off x="228600" y="6197600"/>
            <a:ext cx="2895600" cy="508000"/>
          </a:xfrm>
          <a:prstGeom prst="rect">
            <a:avLst/>
          </a:prstGeom>
          <a:noFill/>
        </p:spPr>
      </p:pic>
      <p:sp>
        <p:nvSpPr>
          <p:cNvPr id="4100" name="Rectangle 4"/>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1" name="Rectangle 5"/>
          <p:cNvSpPr>
            <a:spLocks noGrp="1" noChangeArrowheads="1"/>
          </p:cNvSpPr>
          <p:nvPr>
            <p:ph type="body" idx="1"/>
          </p:nvPr>
        </p:nvSpPr>
        <p:spPr bwMode="auto">
          <a:xfrm>
            <a:off x="381000" y="1981200"/>
            <a:ext cx="65532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To deepen your own understanding of mathematics</a:t>
            </a:r>
          </a:p>
          <a:p>
            <a:pPr lvl="0"/>
            <a:r>
              <a:rPr lang="en-US" smtClean="0"/>
              <a:t>To develop your mathematical reasoning and problem solving capabilities</a:t>
            </a:r>
          </a:p>
          <a:p>
            <a:pPr lvl="0"/>
            <a:r>
              <a:rPr lang="en-US" smtClean="0"/>
              <a:t>To provide you with opportunity to reflect on and develop your own teaching practice</a:t>
            </a:r>
          </a:p>
          <a:p>
            <a:pPr lvl="0"/>
            <a:endParaRPr lang="en-US" smtClean="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fontAlgn="base">
        <a:spcBef>
          <a:spcPct val="0"/>
        </a:spcBef>
        <a:spcAft>
          <a:spcPct val="0"/>
        </a:spcAft>
        <a:defRPr sz="4400" b="1">
          <a:solidFill>
            <a:schemeClr val="tx1"/>
          </a:solidFill>
          <a:latin typeface="+mj-lt"/>
          <a:ea typeface="+mj-ea"/>
          <a:cs typeface="+mj-cs"/>
        </a:defRPr>
      </a:lvl1pPr>
      <a:lvl2pPr algn="ctr" rtl="0" fontAlgn="base">
        <a:spcBef>
          <a:spcPct val="0"/>
        </a:spcBef>
        <a:spcAft>
          <a:spcPct val="0"/>
        </a:spcAft>
        <a:defRPr sz="4400" b="1">
          <a:solidFill>
            <a:schemeClr val="tx1"/>
          </a:solidFill>
          <a:latin typeface="Century Gothic" pitchFamily="34" charset="0"/>
        </a:defRPr>
      </a:lvl2pPr>
      <a:lvl3pPr algn="ctr" rtl="0" fontAlgn="base">
        <a:spcBef>
          <a:spcPct val="0"/>
        </a:spcBef>
        <a:spcAft>
          <a:spcPct val="0"/>
        </a:spcAft>
        <a:defRPr sz="4400" b="1">
          <a:solidFill>
            <a:schemeClr val="tx1"/>
          </a:solidFill>
          <a:latin typeface="Century Gothic" pitchFamily="34" charset="0"/>
        </a:defRPr>
      </a:lvl3pPr>
      <a:lvl4pPr algn="ctr" rtl="0" fontAlgn="base">
        <a:spcBef>
          <a:spcPct val="0"/>
        </a:spcBef>
        <a:spcAft>
          <a:spcPct val="0"/>
        </a:spcAft>
        <a:defRPr sz="4400" b="1">
          <a:solidFill>
            <a:schemeClr val="tx1"/>
          </a:solidFill>
          <a:latin typeface="Century Gothic" pitchFamily="34" charset="0"/>
        </a:defRPr>
      </a:lvl4pPr>
      <a:lvl5pPr algn="ctr" rtl="0" fontAlgn="base">
        <a:spcBef>
          <a:spcPct val="0"/>
        </a:spcBef>
        <a:spcAft>
          <a:spcPct val="0"/>
        </a:spcAft>
        <a:defRPr sz="4400" b="1">
          <a:solidFill>
            <a:schemeClr val="tx1"/>
          </a:solidFill>
          <a:latin typeface="Century Gothic" pitchFamily="34" charset="0"/>
        </a:defRPr>
      </a:lvl5pPr>
      <a:lvl6pPr marL="457200" algn="ctr" rtl="0" fontAlgn="base">
        <a:spcBef>
          <a:spcPct val="0"/>
        </a:spcBef>
        <a:spcAft>
          <a:spcPct val="0"/>
        </a:spcAft>
        <a:defRPr sz="4400" b="1">
          <a:solidFill>
            <a:schemeClr val="tx1"/>
          </a:solidFill>
          <a:latin typeface="Century Gothic" pitchFamily="34" charset="0"/>
        </a:defRPr>
      </a:lvl6pPr>
      <a:lvl7pPr marL="914400" algn="ctr" rtl="0" fontAlgn="base">
        <a:spcBef>
          <a:spcPct val="0"/>
        </a:spcBef>
        <a:spcAft>
          <a:spcPct val="0"/>
        </a:spcAft>
        <a:defRPr sz="4400" b="1">
          <a:solidFill>
            <a:schemeClr val="tx1"/>
          </a:solidFill>
          <a:latin typeface="Century Gothic" pitchFamily="34" charset="0"/>
        </a:defRPr>
      </a:lvl7pPr>
      <a:lvl8pPr marL="1371600" algn="ctr" rtl="0" fontAlgn="base">
        <a:spcBef>
          <a:spcPct val="0"/>
        </a:spcBef>
        <a:spcAft>
          <a:spcPct val="0"/>
        </a:spcAft>
        <a:defRPr sz="4400" b="1">
          <a:solidFill>
            <a:schemeClr val="tx1"/>
          </a:solidFill>
          <a:latin typeface="Century Gothic" pitchFamily="34" charset="0"/>
        </a:defRPr>
      </a:lvl8pPr>
      <a:lvl9pPr marL="1828800" algn="ctr" rtl="0" fontAlgn="base">
        <a:spcBef>
          <a:spcPct val="0"/>
        </a:spcBef>
        <a:spcAft>
          <a:spcPct val="0"/>
        </a:spcAft>
        <a:defRPr sz="4400" b="1">
          <a:solidFill>
            <a:schemeClr val="tx1"/>
          </a:solidFill>
          <a:latin typeface="Century Gothic" pitchFamily="34" charset="0"/>
        </a:defRPr>
      </a:lvl9pPr>
    </p:titleStyle>
    <p:bodyStyle>
      <a:lvl1pPr marL="342900" indent="-342900" algn="l" rtl="0" fontAlgn="base">
        <a:spcBef>
          <a:spcPct val="20000"/>
        </a:spcBef>
        <a:spcAft>
          <a:spcPct val="0"/>
        </a:spcAft>
        <a:buClr>
          <a:srgbClr val="478BB9"/>
        </a:buClr>
        <a:buSzPct val="120000"/>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52400"/>
            <a:ext cx="9144000" cy="1447800"/>
          </a:xfrm>
        </p:spPr>
        <p:txBody>
          <a:bodyPr/>
          <a:lstStyle/>
          <a:p>
            <a:r>
              <a:rPr lang="en-US" sz="3600" dirty="0">
                <a:effectLst>
                  <a:outerShdw blurRad="38100" dist="38100" dir="2700000" algn="tl">
                    <a:srgbClr val="C0C0C0"/>
                  </a:outerShdw>
                </a:effectLst>
              </a:rPr>
              <a:t>Welcome to</a:t>
            </a:r>
            <a:br>
              <a:rPr lang="en-US" sz="3600" dirty="0">
                <a:effectLst>
                  <a:outerShdw blurRad="38100" dist="38100" dir="2700000" algn="tl">
                    <a:srgbClr val="C0C0C0"/>
                  </a:outerShdw>
                </a:effectLst>
              </a:rPr>
            </a:br>
            <a:r>
              <a:rPr lang="en-US" sz="3600" b="0" dirty="0" smtClean="0">
                <a:effectLst>
                  <a:outerShdw blurRad="38100" dist="38100" dir="2700000" algn="tl">
                    <a:srgbClr val="C0C0C0"/>
                  </a:outerShdw>
                </a:effectLst>
              </a:rPr>
              <a:t>Algebraic Reasoning Content Academy</a:t>
            </a:r>
            <a:endParaRPr lang="en-US" sz="3600" b="0" dirty="0">
              <a:effectLst>
                <a:outerShdw blurRad="38100" dist="38100" dir="2700000" algn="tl">
                  <a:srgbClr val="C0C0C0"/>
                </a:outerShdw>
              </a:effectLst>
            </a:endParaRPr>
          </a:p>
        </p:txBody>
      </p:sp>
      <p:sp>
        <p:nvSpPr>
          <p:cNvPr id="6147" name="Rectangle 3"/>
          <p:cNvSpPr>
            <a:spLocks noGrp="1" noChangeArrowheads="1"/>
          </p:cNvSpPr>
          <p:nvPr>
            <p:ph type="body" idx="1"/>
          </p:nvPr>
        </p:nvSpPr>
        <p:spPr>
          <a:xfrm>
            <a:off x="228600" y="1828800"/>
            <a:ext cx="8763000" cy="4419600"/>
          </a:xfrm>
        </p:spPr>
        <p:txBody>
          <a:bodyPr/>
          <a:lstStyle/>
          <a:p>
            <a:pPr>
              <a:spcBef>
                <a:spcPct val="50000"/>
              </a:spcBef>
            </a:pPr>
            <a:r>
              <a:rPr lang="en-US" sz="3200" dirty="0"/>
              <a:t>A number of different graphs are posted around the room. </a:t>
            </a:r>
            <a:r>
              <a:rPr lang="en-US" sz="3200" dirty="0" smtClean="0"/>
              <a:t>Using a colored dot, put </a:t>
            </a:r>
            <a:r>
              <a:rPr lang="en-US" sz="3200" dirty="0"/>
              <a:t>“yourself” on each graph.</a:t>
            </a:r>
          </a:p>
          <a:p>
            <a:pPr>
              <a:spcBef>
                <a:spcPct val="50000"/>
              </a:spcBef>
            </a:pPr>
            <a:r>
              <a:rPr lang="en-US" sz="3200" dirty="0" smtClean="0"/>
              <a:t>Introduce </a:t>
            </a:r>
            <a:r>
              <a:rPr lang="en-US" sz="3200" dirty="0"/>
              <a:t>yourself to the                               people at your table.</a:t>
            </a:r>
          </a:p>
        </p:txBody>
      </p:sp>
      <p:pic>
        <p:nvPicPr>
          <p:cNvPr id="6162" name="Picture 18" descr="MPj04003190000[1]"/>
          <p:cNvPicPr>
            <a:picLocks noChangeAspect="1" noChangeArrowheads="1"/>
          </p:cNvPicPr>
          <p:nvPr/>
        </p:nvPicPr>
        <p:blipFill>
          <a:blip r:embed="rId3" cstate="print"/>
          <a:srcRect/>
          <a:stretch>
            <a:fillRect/>
          </a:stretch>
        </p:blipFill>
        <p:spPr bwMode="auto">
          <a:xfrm>
            <a:off x="5791200" y="4038600"/>
            <a:ext cx="3071813" cy="20462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228600" y="609600"/>
            <a:ext cx="4648200" cy="4114800"/>
          </a:xfrm>
          <a:noFill/>
          <a:ln/>
        </p:spPr>
        <p:txBody>
          <a:bodyPr/>
          <a:lstStyle/>
          <a:p>
            <a:pPr marL="0" indent="1588">
              <a:buFont typeface="Wingdings" pitchFamily="2" charset="2"/>
              <a:buNone/>
            </a:pPr>
            <a:r>
              <a:rPr lang="en-US" sz="4800">
                <a:solidFill>
                  <a:srgbClr val="6A8DB6"/>
                </a:solidFill>
                <a:effectLst>
                  <a:outerShdw blurRad="38100" dist="38100" dir="2700000" algn="tl">
                    <a:srgbClr val="C0C0C0"/>
                  </a:outerShdw>
                </a:effectLst>
              </a:rPr>
              <a:t>Comparing </a:t>
            </a:r>
          </a:p>
          <a:p>
            <a:pPr marL="0" indent="1588">
              <a:buFont typeface="Wingdings" pitchFamily="2" charset="2"/>
              <a:buNone/>
            </a:pPr>
            <a:r>
              <a:rPr lang="en-US" sz="4800">
                <a:solidFill>
                  <a:srgbClr val="6A8DB6"/>
                </a:solidFill>
                <a:effectLst>
                  <a:outerShdw blurRad="38100" dist="38100" dir="2700000" algn="tl">
                    <a:srgbClr val="C0C0C0"/>
                  </a:outerShdw>
                </a:effectLst>
              </a:rPr>
              <a:t>Two </a:t>
            </a:r>
          </a:p>
          <a:p>
            <a:pPr marL="0" indent="1588">
              <a:buFont typeface="Wingdings" pitchFamily="2" charset="2"/>
              <a:buNone/>
            </a:pPr>
            <a:r>
              <a:rPr lang="en-US" sz="4800">
                <a:solidFill>
                  <a:srgbClr val="6A8DB6"/>
                </a:solidFill>
                <a:effectLst>
                  <a:outerShdw blurRad="38100" dist="38100" dir="2700000" algn="tl">
                    <a:srgbClr val="C0C0C0"/>
                  </a:outerShdw>
                </a:effectLst>
              </a:rPr>
              <a:t>Mathematical </a:t>
            </a:r>
          </a:p>
          <a:p>
            <a:pPr marL="0" indent="1588">
              <a:buFont typeface="Wingdings" pitchFamily="2" charset="2"/>
              <a:buNone/>
            </a:pPr>
            <a:r>
              <a:rPr lang="en-US" sz="4800">
                <a:solidFill>
                  <a:srgbClr val="6A8DB6"/>
                </a:solidFill>
                <a:effectLst>
                  <a:outerShdw blurRad="38100" dist="38100" dir="2700000" algn="tl">
                    <a:srgbClr val="C0C0C0"/>
                  </a:outerShdw>
                </a:effectLst>
              </a:rPr>
              <a:t>Tasks</a:t>
            </a:r>
          </a:p>
        </p:txBody>
      </p:sp>
      <p:pic>
        <p:nvPicPr>
          <p:cNvPr id="25608" name="Picture 8" descr="MPj03998830000[1]"/>
          <p:cNvPicPr>
            <a:picLocks noChangeAspect="1" noChangeArrowheads="1"/>
          </p:cNvPicPr>
          <p:nvPr/>
        </p:nvPicPr>
        <p:blipFill>
          <a:blip r:embed="rId3" cstate="print"/>
          <a:srcRect/>
          <a:stretch>
            <a:fillRect/>
          </a:stretch>
        </p:blipFill>
        <p:spPr bwMode="auto">
          <a:xfrm>
            <a:off x="5029200" y="3505200"/>
            <a:ext cx="3902075" cy="26003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2286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27651" name="Rectangle 3"/>
          <p:cNvSpPr>
            <a:spLocks noGrp="1" noChangeArrowheads="1"/>
          </p:cNvSpPr>
          <p:nvPr>
            <p:ph type="body" idx="1"/>
          </p:nvPr>
        </p:nvSpPr>
        <p:spPr>
          <a:xfrm>
            <a:off x="533400" y="1600200"/>
            <a:ext cx="8382000" cy="4114800"/>
          </a:xfrm>
          <a:noFill/>
          <a:ln/>
        </p:spPr>
        <p:txBody>
          <a:bodyPr/>
          <a:lstStyle/>
          <a:p>
            <a:pPr>
              <a:buFont typeface="Wingdings" pitchFamily="2" charset="2"/>
              <a:buNone/>
            </a:pPr>
            <a:endParaRPr lang="en-US" sz="3200"/>
          </a:p>
          <a:p>
            <a:pPr>
              <a:buFont typeface="Wingdings" pitchFamily="2" charset="2"/>
              <a:buNone/>
            </a:pPr>
            <a:r>
              <a:rPr lang="en-US" sz="3200" b="1">
                <a:solidFill>
                  <a:srgbClr val="6A8DB6"/>
                </a:solidFill>
              </a:rPr>
              <a:t>  Solve Two Tasks:</a:t>
            </a:r>
          </a:p>
          <a:p>
            <a:pPr>
              <a:buFont typeface="Wingdings" pitchFamily="2" charset="2"/>
              <a:buNone/>
            </a:pPr>
            <a:endParaRPr lang="en-US" sz="3200" b="1"/>
          </a:p>
          <a:p>
            <a:pPr marL="1257300" lvl="2" indent="-342900">
              <a:buFont typeface="Monotype Sorts" pitchFamily="2" charset="2"/>
              <a:buChar char="z"/>
            </a:pPr>
            <a:r>
              <a:rPr lang="en-US" sz="3200">
                <a:latin typeface="Century Gothic" pitchFamily="34" charset="0"/>
              </a:rPr>
              <a:t>Martha’s Carpeting Task</a:t>
            </a:r>
          </a:p>
          <a:p>
            <a:pPr lvl="1" indent="-3175">
              <a:lnSpc>
                <a:spcPct val="20000"/>
              </a:lnSpc>
              <a:buFont typeface="Monotype Sorts" pitchFamily="2" charset="2"/>
              <a:buNone/>
            </a:pPr>
            <a:endParaRPr lang="en-US" sz="3200">
              <a:latin typeface="Century Gothic" pitchFamily="34" charset="0"/>
            </a:endParaRPr>
          </a:p>
          <a:p>
            <a:pPr marL="1257300" lvl="2" indent="-342900">
              <a:buFont typeface="Monotype Sorts" pitchFamily="2" charset="2"/>
              <a:buChar char="z"/>
            </a:pPr>
            <a:r>
              <a:rPr lang="en-US" sz="3200">
                <a:latin typeface="Century Gothic" pitchFamily="34" charset="0"/>
              </a:rPr>
              <a:t>The Fencing Task</a:t>
            </a:r>
          </a:p>
          <a:p>
            <a:pPr>
              <a:buFont typeface="Wingdings" pitchFamily="2" charset="2"/>
              <a:buNone/>
            </a:pPr>
            <a:endParaRPr lang="en-US" sz="32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304800" y="2133600"/>
            <a:ext cx="8305800" cy="3733800"/>
          </a:xfrm>
          <a:noFill/>
          <a:ln/>
        </p:spPr>
        <p:txBody>
          <a:bodyPr/>
          <a:lstStyle/>
          <a:p>
            <a:pPr>
              <a:buFont typeface="Wingdings" pitchFamily="2" charset="2"/>
              <a:buNone/>
            </a:pPr>
            <a:r>
              <a:rPr lang="en-US" sz="2000"/>
              <a:t>	</a:t>
            </a:r>
            <a:r>
              <a:rPr lang="en-US" sz="3200"/>
              <a:t>Martha was re-carpeting her bedroom which was 15 feet long and 10 feet wide. How many square feet of carpeting will she need to           purchase?</a:t>
            </a:r>
          </a:p>
          <a:p>
            <a:pPr>
              <a:lnSpc>
                <a:spcPct val="90000"/>
              </a:lnSpc>
              <a:buFont typeface="Wingdings" pitchFamily="2" charset="2"/>
              <a:buNone/>
            </a:pPr>
            <a:endParaRPr lang="en-US" sz="32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r>
              <a:rPr lang="en-US" sz="1000"/>
              <a:t>	Stein, Smith, Henningsen, &amp; Silver, 2000, p. 1</a:t>
            </a:r>
          </a:p>
        </p:txBody>
      </p:sp>
      <p:sp>
        <p:nvSpPr>
          <p:cNvPr id="29701" name="Rectangle 5"/>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29702" name="Picture 6" descr="MCPE01998_0000[1]"/>
          <p:cNvPicPr>
            <a:picLocks noChangeAspect="1" noChangeArrowheads="1"/>
          </p:cNvPicPr>
          <p:nvPr/>
        </p:nvPicPr>
        <p:blipFill>
          <a:blip r:embed="rId3" cstate="print"/>
          <a:srcRect/>
          <a:stretch>
            <a:fillRect/>
          </a:stretch>
        </p:blipFill>
        <p:spPr bwMode="auto">
          <a:xfrm>
            <a:off x="6019800" y="3962400"/>
            <a:ext cx="2806700" cy="2173288"/>
          </a:xfrm>
          <a:prstGeom prst="rect">
            <a:avLst/>
          </a:prstGeom>
          <a:noFill/>
        </p:spPr>
      </p:pic>
      <p:sp>
        <p:nvSpPr>
          <p:cNvPr id="29705" name="Text Box 9"/>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Martha’s Carpeting Task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228600" y="3048000"/>
            <a:ext cx="8534400" cy="3276600"/>
          </a:xfrm>
          <a:noFill/>
          <a:ln/>
        </p:spPr>
        <p:txBody>
          <a:bodyPr/>
          <a:lstStyle/>
          <a:p>
            <a:pPr marL="457200" indent="-457200">
              <a:lnSpc>
                <a:spcPct val="90000"/>
              </a:lnSpc>
              <a:buClr>
                <a:schemeClr val="tx1"/>
              </a:buClr>
              <a:buFont typeface="Times" charset="0"/>
              <a:buAutoNum type="arabicPeriod"/>
            </a:pPr>
            <a:r>
              <a:rPr lang="en-US" sz="2000"/>
              <a:t>If Ms. Brown's students want their rabbits to have as much room as possible, how long would each of the sides of the pen be?</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long would each of the sides of the pen be if they          had only 16 feet of fencing? </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would you go about determining the pen with                 the most room for any amount of fencing?  </a:t>
            </a:r>
            <a:r>
              <a:rPr lang="en-US" sz="2000" b="1"/>
              <a:t>Organize             your work so that someone else who reads it will         understand it.</a:t>
            </a:r>
            <a:r>
              <a:rPr lang="en-US" sz="2000"/>
              <a:t> </a:t>
            </a:r>
          </a:p>
          <a:p>
            <a:pPr marL="457200" indent="-457200" algn="r">
              <a:lnSpc>
                <a:spcPct val="90000"/>
              </a:lnSpc>
              <a:buFont typeface="Wingdings" pitchFamily="2" charset="2"/>
              <a:buNone/>
            </a:pPr>
            <a:r>
              <a:rPr lang="en-US" sz="1000"/>
              <a:t>Stein, Smith, Henningsen, &amp; Silver, 2000, p. 2</a:t>
            </a:r>
          </a:p>
        </p:txBody>
      </p:sp>
      <p:sp>
        <p:nvSpPr>
          <p:cNvPr id="31748" name="Text Box 4"/>
          <p:cNvSpPr txBox="1">
            <a:spLocks noChangeArrowheads="1"/>
          </p:cNvSpPr>
          <p:nvPr/>
        </p:nvSpPr>
        <p:spPr bwMode="auto">
          <a:xfrm>
            <a:off x="228600" y="1752600"/>
            <a:ext cx="8610600" cy="1187450"/>
          </a:xfrm>
          <a:prstGeom prst="rect">
            <a:avLst/>
          </a:prstGeom>
          <a:noFill/>
          <a:ln w="9525">
            <a:noFill/>
            <a:miter lim="800000"/>
            <a:headEnd/>
            <a:tailEnd/>
          </a:ln>
          <a:effectLst/>
        </p:spPr>
        <p:txBody>
          <a:bodyPr>
            <a:spAutoFit/>
          </a:bodyPr>
          <a:lstStyle/>
          <a:p>
            <a:pPr algn="just">
              <a:spcBef>
                <a:spcPct val="20000"/>
              </a:spcBef>
            </a:pPr>
            <a:r>
              <a:rPr lang="en-US" sz="2400">
                <a:latin typeface="Century Gothic" pitchFamily="34" charset="0"/>
              </a:rPr>
              <a:t>Ms. Brown’s class will raise rabbits for their spring science fair.  They have 24 feet of fencing with which to build a rectangular rabbit pen in which to keep the rabbits.</a:t>
            </a:r>
          </a:p>
        </p:txBody>
      </p:sp>
      <p:sp>
        <p:nvSpPr>
          <p:cNvPr id="31750" name="Rectangle 6"/>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31751" name="Picture 7" descr="MCj04241260000[1]"/>
          <p:cNvPicPr>
            <a:picLocks noChangeAspect="1" noChangeArrowheads="1"/>
          </p:cNvPicPr>
          <p:nvPr/>
        </p:nvPicPr>
        <p:blipFill>
          <a:blip r:embed="rId3" cstate="print"/>
          <a:srcRect/>
          <a:stretch>
            <a:fillRect/>
          </a:stretch>
        </p:blipFill>
        <p:spPr bwMode="auto">
          <a:xfrm>
            <a:off x="7732713" y="4246563"/>
            <a:ext cx="996950" cy="1697037"/>
          </a:xfrm>
          <a:prstGeom prst="rect">
            <a:avLst/>
          </a:prstGeom>
          <a:noFill/>
        </p:spPr>
      </p:pic>
      <p:sp>
        <p:nvSpPr>
          <p:cNvPr id="31757" name="Text Box 13"/>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Fencing Task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body" idx="4294967295"/>
          </p:nvPr>
        </p:nvSpPr>
        <p:spPr>
          <a:xfrm>
            <a:off x="228600" y="1752600"/>
            <a:ext cx="8686800" cy="4114800"/>
          </a:xfrm>
          <a:noFill/>
          <a:ln/>
        </p:spPr>
        <p:txBody>
          <a:bodyPr/>
          <a:lstStyle/>
          <a:p>
            <a:pPr marL="230188" lvl="2" indent="7938">
              <a:lnSpc>
                <a:spcPct val="50000"/>
              </a:lnSpc>
              <a:buFontTx/>
              <a:buNone/>
            </a:pPr>
            <a:r>
              <a:rPr lang="en-US">
                <a:solidFill>
                  <a:srgbClr val="000000"/>
                </a:solidFill>
                <a:latin typeface="Century Gothic" pitchFamily="34" charset="0"/>
              </a:rPr>
              <a:t>	</a:t>
            </a:r>
          </a:p>
          <a:p>
            <a:pPr marL="230188" lvl="2" indent="7938">
              <a:lnSpc>
                <a:spcPct val="90000"/>
              </a:lnSpc>
              <a:buFontTx/>
              <a:buNone/>
            </a:pPr>
            <a:r>
              <a:rPr lang="en-US" sz="3200">
                <a:latin typeface="Century Gothic" pitchFamily="34" charset="0"/>
              </a:rPr>
              <a:t>How are Martha’s Carpeting Task and the Fencing Task the same and how are they different?</a:t>
            </a:r>
          </a:p>
          <a:p>
            <a:pPr marL="230188" lvl="2" indent="7938">
              <a:lnSpc>
                <a:spcPct val="80000"/>
              </a:lnSpc>
              <a:buFontTx/>
              <a:buNone/>
            </a:pPr>
            <a:endParaRPr lang="en-US" sz="3200">
              <a:latin typeface="Century Gothic" pitchFamily="34" charset="0"/>
            </a:endParaRPr>
          </a:p>
          <a:p>
            <a:pPr marL="230188" lvl="2" indent="7938">
              <a:buFontTx/>
              <a:buNone/>
            </a:pPr>
            <a:r>
              <a:rPr lang="en-US" i="1">
                <a:latin typeface="Century Gothic" pitchFamily="34" charset="0"/>
              </a:rPr>
              <a:t>(Consider your own experience in solving the tasks and the “mathematical possibilities” of the tasks.)</a:t>
            </a:r>
            <a:endParaRPr lang="en-US" i="1">
              <a:solidFill>
                <a:srgbClr val="000000"/>
              </a:solidFill>
              <a:latin typeface="Century Gothic" pitchFamily="34" charset="0"/>
            </a:endParaRPr>
          </a:p>
          <a:p>
            <a:pPr marL="0" indent="0">
              <a:lnSpc>
                <a:spcPct val="90000"/>
              </a:lnSpc>
              <a:buSzTx/>
              <a:buFont typeface="Wingdings" pitchFamily="2" charset="2"/>
              <a:buNone/>
            </a:pPr>
            <a:endParaRPr lang="en-US" sz="2400"/>
          </a:p>
        </p:txBody>
      </p:sp>
      <p:sp>
        <p:nvSpPr>
          <p:cNvPr id="131075" name="Rectangle 3"/>
          <p:cNvSpPr>
            <a:spLocks noGrp="1" noChangeArrowheads="1"/>
          </p:cNvSpPr>
          <p:nvPr>
            <p:ph type="title" idx="4294967295"/>
          </p:nvPr>
        </p:nvSpPr>
        <p:spPr>
          <a:xfrm>
            <a:off x="152400" y="152400"/>
            <a:ext cx="8839200" cy="15240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a:xfrm>
            <a:off x="304800" y="2133600"/>
            <a:ext cx="8305800" cy="3733800"/>
          </a:xfrm>
          <a:noFill/>
          <a:ln/>
        </p:spPr>
        <p:txBody>
          <a:bodyPr/>
          <a:lstStyle/>
          <a:p>
            <a:pPr>
              <a:buFont typeface="Wingdings" pitchFamily="2" charset="2"/>
              <a:buNone/>
            </a:pPr>
            <a:r>
              <a:rPr lang="en-US" sz="2000"/>
              <a:t>	</a:t>
            </a:r>
            <a:r>
              <a:rPr lang="en-US" sz="3200"/>
              <a:t>Martha was re-carpeting her bedroom which was 15 feet long and 10 feet wide. How many square feet of carpeting will she need to           purchase?</a:t>
            </a:r>
          </a:p>
          <a:p>
            <a:pPr>
              <a:lnSpc>
                <a:spcPct val="90000"/>
              </a:lnSpc>
              <a:buFont typeface="Wingdings" pitchFamily="2" charset="2"/>
              <a:buNone/>
            </a:pPr>
            <a:endParaRPr lang="en-US" sz="32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endParaRPr lang="en-US" sz="1000"/>
          </a:p>
          <a:p>
            <a:pPr>
              <a:lnSpc>
                <a:spcPct val="90000"/>
              </a:lnSpc>
              <a:buFont typeface="Wingdings" pitchFamily="2" charset="2"/>
              <a:buNone/>
            </a:pPr>
            <a:r>
              <a:rPr lang="en-US" sz="1000"/>
              <a:t>	Stein, Smith, Henningsen, &amp; Silver, 2000, p. 1</a:t>
            </a:r>
          </a:p>
        </p:txBody>
      </p:sp>
      <p:sp>
        <p:nvSpPr>
          <p:cNvPr id="134147" name="Rectangle 3"/>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134148" name="Picture 4" descr="MCPE01998_0000[1]"/>
          <p:cNvPicPr>
            <a:picLocks noChangeAspect="1" noChangeArrowheads="1"/>
          </p:cNvPicPr>
          <p:nvPr/>
        </p:nvPicPr>
        <p:blipFill>
          <a:blip r:embed="rId3" cstate="print"/>
          <a:srcRect/>
          <a:stretch>
            <a:fillRect/>
          </a:stretch>
        </p:blipFill>
        <p:spPr bwMode="auto">
          <a:xfrm>
            <a:off x="6019800" y="3962400"/>
            <a:ext cx="2806700" cy="2173288"/>
          </a:xfrm>
          <a:prstGeom prst="rect">
            <a:avLst/>
          </a:prstGeom>
          <a:noFill/>
        </p:spPr>
      </p:pic>
      <p:sp>
        <p:nvSpPr>
          <p:cNvPr id="134149" name="Text Box 5"/>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Martha’s Carpeting Task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228600" y="3048000"/>
            <a:ext cx="8534400" cy="3276600"/>
          </a:xfrm>
          <a:noFill/>
          <a:ln/>
        </p:spPr>
        <p:txBody>
          <a:bodyPr/>
          <a:lstStyle/>
          <a:p>
            <a:pPr marL="457200" indent="-457200">
              <a:lnSpc>
                <a:spcPct val="90000"/>
              </a:lnSpc>
              <a:buClr>
                <a:schemeClr val="tx1"/>
              </a:buClr>
              <a:buFont typeface="Times" charset="0"/>
              <a:buAutoNum type="arabicPeriod"/>
            </a:pPr>
            <a:r>
              <a:rPr lang="en-US" sz="2000"/>
              <a:t>If Ms. Brown's students want their rabbits to have as much room as possible, how long would each of the sides of the pen be?</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long would each of the sides of the pen be if they          had only 16 feet of fencing? </a:t>
            </a:r>
          </a:p>
          <a:p>
            <a:pPr marL="457200" indent="-457200">
              <a:lnSpc>
                <a:spcPct val="90000"/>
              </a:lnSpc>
              <a:buFontTx/>
              <a:buAutoNum type="arabicPeriod"/>
            </a:pPr>
            <a:endParaRPr lang="en-US" sz="2000"/>
          </a:p>
          <a:p>
            <a:pPr marL="457200" indent="-457200">
              <a:lnSpc>
                <a:spcPct val="90000"/>
              </a:lnSpc>
              <a:buClrTx/>
              <a:buFontTx/>
              <a:buAutoNum type="arabicPeriod"/>
            </a:pPr>
            <a:r>
              <a:rPr lang="en-US" sz="2000"/>
              <a:t>How would you go about determining the pen with                 the most room for any amount of fencing?  </a:t>
            </a:r>
            <a:r>
              <a:rPr lang="en-US" sz="2000" b="1"/>
              <a:t>Organize             your work so that someone else who reads it will         understand it.</a:t>
            </a:r>
            <a:r>
              <a:rPr lang="en-US" sz="2000"/>
              <a:t> </a:t>
            </a:r>
          </a:p>
          <a:p>
            <a:pPr marL="457200" indent="-457200" algn="r">
              <a:lnSpc>
                <a:spcPct val="90000"/>
              </a:lnSpc>
              <a:buFont typeface="Wingdings" pitchFamily="2" charset="2"/>
              <a:buNone/>
            </a:pPr>
            <a:r>
              <a:rPr lang="en-US" sz="1000"/>
              <a:t>Stein, Smith, Henningsen, &amp; Silver, 2000, p. 2</a:t>
            </a:r>
          </a:p>
        </p:txBody>
      </p:sp>
      <p:sp>
        <p:nvSpPr>
          <p:cNvPr id="136195" name="Text Box 3"/>
          <p:cNvSpPr txBox="1">
            <a:spLocks noChangeArrowheads="1"/>
          </p:cNvSpPr>
          <p:nvPr/>
        </p:nvSpPr>
        <p:spPr bwMode="auto">
          <a:xfrm>
            <a:off x="228600" y="1752600"/>
            <a:ext cx="8610600" cy="1187450"/>
          </a:xfrm>
          <a:prstGeom prst="rect">
            <a:avLst/>
          </a:prstGeom>
          <a:noFill/>
          <a:ln w="9525">
            <a:noFill/>
            <a:miter lim="800000"/>
            <a:headEnd/>
            <a:tailEnd/>
          </a:ln>
          <a:effectLst/>
        </p:spPr>
        <p:txBody>
          <a:bodyPr>
            <a:spAutoFit/>
          </a:bodyPr>
          <a:lstStyle/>
          <a:p>
            <a:pPr algn="just">
              <a:spcBef>
                <a:spcPct val="20000"/>
              </a:spcBef>
            </a:pPr>
            <a:r>
              <a:rPr lang="en-US" sz="2400">
                <a:latin typeface="Century Gothic" pitchFamily="34" charset="0"/>
              </a:rPr>
              <a:t>Ms. Brown’s class will raise rabbits for their spring science fair.  They have 24 feet of fencing with which to build a rectangular rabbit pen in which to keep the rabbits.</a:t>
            </a:r>
          </a:p>
        </p:txBody>
      </p:sp>
      <p:sp>
        <p:nvSpPr>
          <p:cNvPr id="136196" name="Rectangle 4"/>
          <p:cNvSpPr>
            <a:spLocks noGrp="1" noChangeArrowheads="1"/>
          </p:cNvSpPr>
          <p:nvPr>
            <p:ph type="title"/>
          </p:nvPr>
        </p:nvSpPr>
        <p:spPr>
          <a:xfrm>
            <a:off x="304800" y="152400"/>
            <a:ext cx="8610600" cy="13716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pic>
        <p:nvPicPr>
          <p:cNvPr id="136197" name="Picture 5" descr="MCj04241260000[1]"/>
          <p:cNvPicPr>
            <a:picLocks noChangeAspect="1" noChangeArrowheads="1"/>
          </p:cNvPicPr>
          <p:nvPr/>
        </p:nvPicPr>
        <p:blipFill>
          <a:blip r:embed="rId3" cstate="print"/>
          <a:srcRect/>
          <a:stretch>
            <a:fillRect/>
          </a:stretch>
        </p:blipFill>
        <p:spPr bwMode="auto">
          <a:xfrm>
            <a:off x="7732713" y="4246563"/>
            <a:ext cx="996950" cy="1697037"/>
          </a:xfrm>
          <a:prstGeom prst="rect">
            <a:avLst/>
          </a:prstGeom>
          <a:noFill/>
        </p:spPr>
      </p:pic>
      <p:sp>
        <p:nvSpPr>
          <p:cNvPr id="136198" name="Text Box 6"/>
          <p:cNvSpPr txBox="1">
            <a:spLocks noChangeArrowheads="1"/>
          </p:cNvSpPr>
          <p:nvPr/>
        </p:nvSpPr>
        <p:spPr bwMode="auto">
          <a:xfrm>
            <a:off x="3336925" y="13716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Fencing Task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4294967295"/>
          </p:nvPr>
        </p:nvSpPr>
        <p:spPr>
          <a:xfrm>
            <a:off x="228600" y="1752600"/>
            <a:ext cx="8686800" cy="4114800"/>
          </a:xfrm>
          <a:noFill/>
          <a:ln/>
        </p:spPr>
        <p:txBody>
          <a:bodyPr/>
          <a:lstStyle/>
          <a:p>
            <a:pPr marL="230188" lvl="2" indent="7938">
              <a:lnSpc>
                <a:spcPct val="50000"/>
              </a:lnSpc>
              <a:buFontTx/>
              <a:buNone/>
            </a:pPr>
            <a:r>
              <a:rPr lang="en-US">
                <a:solidFill>
                  <a:srgbClr val="000000"/>
                </a:solidFill>
                <a:latin typeface="Century Gothic" pitchFamily="34" charset="0"/>
              </a:rPr>
              <a:t>	</a:t>
            </a:r>
          </a:p>
          <a:p>
            <a:pPr marL="230188" lvl="2" indent="7938">
              <a:lnSpc>
                <a:spcPct val="90000"/>
              </a:lnSpc>
              <a:buFontTx/>
              <a:buNone/>
            </a:pPr>
            <a:r>
              <a:rPr lang="en-US" sz="3200">
                <a:latin typeface="Century Gothic" pitchFamily="34" charset="0"/>
              </a:rPr>
              <a:t>How are Martha’s Carpeting Task and the Fencing Task the same and how are they different?</a:t>
            </a:r>
          </a:p>
          <a:p>
            <a:pPr marL="230188" lvl="2" indent="7938">
              <a:lnSpc>
                <a:spcPct val="80000"/>
              </a:lnSpc>
              <a:buFontTx/>
              <a:buNone/>
            </a:pPr>
            <a:endParaRPr lang="en-US" sz="3200">
              <a:latin typeface="Century Gothic" pitchFamily="34" charset="0"/>
            </a:endParaRPr>
          </a:p>
          <a:p>
            <a:pPr marL="230188" lvl="2" indent="7938">
              <a:buFontTx/>
              <a:buNone/>
            </a:pPr>
            <a:r>
              <a:rPr lang="en-US" i="1">
                <a:latin typeface="Century Gothic" pitchFamily="34" charset="0"/>
              </a:rPr>
              <a:t>(Consider your own experience in solving the tasks and the “mathematical possibilities” of the tasks.)</a:t>
            </a:r>
            <a:endParaRPr lang="en-US" i="1">
              <a:solidFill>
                <a:srgbClr val="000000"/>
              </a:solidFill>
              <a:latin typeface="Century Gothic" pitchFamily="34" charset="0"/>
            </a:endParaRPr>
          </a:p>
          <a:p>
            <a:pPr marL="0" indent="0">
              <a:lnSpc>
                <a:spcPct val="90000"/>
              </a:lnSpc>
              <a:buSzTx/>
              <a:buFont typeface="Wingdings" pitchFamily="2" charset="2"/>
              <a:buNone/>
            </a:pPr>
            <a:endParaRPr lang="en-US" sz="2400"/>
          </a:p>
        </p:txBody>
      </p:sp>
      <p:sp>
        <p:nvSpPr>
          <p:cNvPr id="33797" name="Rectangle 5"/>
          <p:cNvSpPr>
            <a:spLocks noGrp="1" noChangeArrowheads="1"/>
          </p:cNvSpPr>
          <p:nvPr>
            <p:ph type="title" idx="4294967295"/>
          </p:nvPr>
        </p:nvSpPr>
        <p:spPr>
          <a:xfrm>
            <a:off x="152400" y="152400"/>
            <a:ext cx="8839200" cy="15240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28600" y="152400"/>
            <a:ext cx="8686800" cy="16002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44035" name="Rectangle 3"/>
          <p:cNvSpPr>
            <a:spLocks noGrp="1" noChangeArrowheads="1"/>
          </p:cNvSpPr>
          <p:nvPr>
            <p:ph type="body" idx="1"/>
          </p:nvPr>
        </p:nvSpPr>
        <p:spPr>
          <a:xfrm>
            <a:off x="685800" y="1981200"/>
            <a:ext cx="7772400" cy="3886200"/>
          </a:xfrm>
          <a:noFill/>
          <a:ln/>
        </p:spPr>
        <p:txBody>
          <a:bodyPr/>
          <a:lstStyle/>
          <a:p>
            <a:pPr marL="1588" indent="-1588">
              <a:lnSpc>
                <a:spcPct val="90000"/>
              </a:lnSpc>
              <a:buFont typeface="Wingdings" pitchFamily="2" charset="2"/>
              <a:buNone/>
            </a:pPr>
            <a:endParaRPr lang="en-US" sz="2400"/>
          </a:p>
          <a:p>
            <a:pPr marL="1588" indent="-1588">
              <a:lnSpc>
                <a:spcPct val="110000"/>
              </a:lnSpc>
              <a:buFont typeface="Wingdings" pitchFamily="2" charset="2"/>
              <a:buNone/>
            </a:pPr>
            <a:r>
              <a:rPr lang="en-US" sz="3200"/>
              <a:t>	“Not all tasks are created equal, and </a:t>
            </a:r>
            <a:r>
              <a:rPr lang="en-US" sz="3200" i="1">
                <a:solidFill>
                  <a:srgbClr val="6BBD46"/>
                </a:solidFill>
              </a:rPr>
              <a:t>different tasks will provoke different levels and kinds of student thinking</a:t>
            </a:r>
            <a:r>
              <a:rPr lang="en-US" sz="3200"/>
              <a:t>.”</a:t>
            </a:r>
          </a:p>
          <a:p>
            <a:pPr marL="1588" indent="-1588" algn="r">
              <a:lnSpc>
                <a:spcPct val="90000"/>
              </a:lnSpc>
              <a:buFont typeface="Wingdings" pitchFamily="2" charset="2"/>
              <a:buNone/>
            </a:pPr>
            <a:endParaRPr lang="en-US" sz="3200"/>
          </a:p>
          <a:p>
            <a:pPr marL="1588" indent="-1588" algn="r">
              <a:lnSpc>
                <a:spcPct val="90000"/>
              </a:lnSpc>
              <a:buFont typeface="Wingdings" pitchFamily="2" charset="2"/>
              <a:buNone/>
            </a:pPr>
            <a:endParaRPr lang="en-US" sz="2400" b="1"/>
          </a:p>
          <a:p>
            <a:pPr marL="1588" indent="-1588" algn="r">
              <a:lnSpc>
                <a:spcPct val="90000"/>
              </a:lnSpc>
              <a:buFont typeface="Wingdings" pitchFamily="2" charset="2"/>
              <a:buNone/>
            </a:pPr>
            <a:endParaRPr lang="en-US" sz="2400" b="1"/>
          </a:p>
          <a:p>
            <a:pPr marL="1588" indent="-1588" algn="r">
              <a:lnSpc>
                <a:spcPct val="90000"/>
              </a:lnSpc>
              <a:buFont typeface="Wingdings" pitchFamily="2" charset="2"/>
              <a:buNone/>
            </a:pPr>
            <a:r>
              <a:rPr lang="en-US" sz="1000"/>
              <a:t>Stein, Smith, Henningsen, &amp; Silver, 2000</a:t>
            </a:r>
          </a:p>
          <a:p>
            <a:pPr marL="1588" indent="-1588">
              <a:lnSpc>
                <a:spcPct val="90000"/>
              </a:lnSpc>
              <a:buFont typeface="Wingdings" pitchFamily="2" charset="2"/>
              <a:buNone/>
            </a:pPr>
            <a:r>
              <a:rPr lang="en-US" sz="2400"/>
              <a:t>	</a:t>
            </a:r>
            <a:endParaRPr lang="en-US" sz="9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152400" y="1447800"/>
            <a:ext cx="8763000" cy="1524000"/>
          </a:xfrm>
        </p:spPr>
        <p:txBody>
          <a:bodyPr/>
          <a:lstStyle/>
          <a:p>
            <a:pPr algn="l"/>
            <a:r>
              <a:rPr lang="en-US" b="0" dirty="0" smtClean="0">
                <a:effectLst>
                  <a:outerShdw blurRad="38100" dist="38100" dir="2700000" algn="tl">
                    <a:srgbClr val="C0C0C0"/>
                  </a:outerShdw>
                </a:effectLst>
              </a:rPr>
              <a:t>Algebraic Reasoning </a:t>
            </a:r>
            <a:br>
              <a:rPr lang="en-US" b="0" dirty="0" smtClean="0">
                <a:effectLst>
                  <a:outerShdw blurRad="38100" dist="38100" dir="2700000" algn="tl">
                    <a:srgbClr val="C0C0C0"/>
                  </a:outerShdw>
                </a:effectLst>
              </a:rPr>
            </a:br>
            <a:r>
              <a:rPr lang="en-US" b="0" dirty="0" smtClean="0">
                <a:effectLst>
                  <a:outerShdw blurRad="38100" dist="38100" dir="2700000" algn="tl">
                    <a:srgbClr val="C0C0C0"/>
                  </a:outerShdw>
                </a:effectLst>
              </a:rPr>
              <a:t>Content Academy—Grade 5</a:t>
            </a:r>
            <a:br>
              <a:rPr lang="en-US" b="0" dirty="0" smtClean="0">
                <a:effectLst>
                  <a:outerShdw blurRad="38100" dist="38100" dir="2700000" algn="tl">
                    <a:srgbClr val="C0C0C0"/>
                  </a:outerShdw>
                </a:effectLst>
              </a:rPr>
            </a:br>
            <a:r>
              <a:rPr lang="en-US" b="0" dirty="0" smtClean="0">
                <a:effectLst>
                  <a:outerShdw blurRad="38100" dist="38100" dir="2700000" algn="tl">
                    <a:srgbClr val="C0C0C0"/>
                  </a:outerShdw>
                </a:effectLst>
              </a:rPr>
              <a:t>Round Rock ISD</a:t>
            </a:r>
            <a:endParaRPr lang="en-US" b="0" dirty="0">
              <a:effectLst>
                <a:outerShdw blurRad="38100" dist="38100" dir="2700000" algn="tl">
                  <a:srgbClr val="C0C0C0"/>
                </a:outerShdw>
              </a:effectLst>
              <a:latin typeface="Times" charset="0"/>
            </a:endParaRPr>
          </a:p>
        </p:txBody>
      </p:sp>
      <p:sp>
        <p:nvSpPr>
          <p:cNvPr id="9223" name="Text Box 7"/>
          <p:cNvSpPr txBox="1">
            <a:spLocks noGrp="1" noChangeArrowheads="1"/>
          </p:cNvSpPr>
          <p:nvPr>
            <p:ph type="subTitle" idx="1"/>
          </p:nvPr>
        </p:nvSpPr>
        <p:spPr>
          <a:xfrm>
            <a:off x="609600" y="3200400"/>
            <a:ext cx="2743200" cy="457200"/>
          </a:xfrm>
          <a:noFill/>
          <a:ln/>
        </p:spPr>
        <p:txBody>
          <a:bodyPr/>
          <a:lstStyle/>
          <a:p>
            <a:pPr algn="l">
              <a:spcBef>
                <a:spcPct val="0"/>
              </a:spcBef>
            </a:pPr>
            <a:r>
              <a:rPr lang="en-US" sz="1800" dirty="0">
                <a:solidFill>
                  <a:srgbClr val="6A8DB6"/>
                </a:solidFill>
              </a:rPr>
              <a:t>Learning by Doing®</a:t>
            </a:r>
          </a:p>
        </p:txBody>
      </p:sp>
      <p:sp>
        <p:nvSpPr>
          <p:cNvPr id="4" name="Rectangle 2"/>
          <p:cNvSpPr txBox="1">
            <a:spLocks noChangeArrowheads="1"/>
          </p:cNvSpPr>
          <p:nvPr/>
        </p:nvSpPr>
        <p:spPr bwMode="auto">
          <a:xfrm>
            <a:off x="381000" y="3657600"/>
            <a:ext cx="8763000" cy="1524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400" kern="0" dirty="0" smtClean="0">
                <a:effectLst>
                  <a:outerShdw blurRad="38100" dist="38100" dir="2700000" algn="tl">
                    <a:srgbClr val="C0C0C0"/>
                  </a:outerShdw>
                </a:effectLst>
                <a:latin typeface="+mj-lt"/>
                <a:ea typeface="+mj-ea"/>
                <a:cs typeface="+mj-cs"/>
              </a:rPr>
              <a:t>Sami </a:t>
            </a:r>
            <a:r>
              <a:rPr lang="en-US" sz="4400" kern="0" dirty="0" err="1" smtClean="0">
                <a:effectLst>
                  <a:outerShdw blurRad="38100" dist="38100" dir="2700000" algn="tl">
                    <a:srgbClr val="C0C0C0"/>
                  </a:outerShdw>
                </a:effectLst>
                <a:latin typeface="+mj-lt"/>
                <a:ea typeface="+mj-ea"/>
                <a:cs typeface="+mj-cs"/>
              </a:rPr>
              <a:t>Briceño</a:t>
            </a:r>
            <a:endParaRPr kumimoji="0" lang="en-US" sz="4400" b="0" i="0" u="none" strike="noStrike" kern="0" cap="none" spc="0" normalizeH="0" baseline="0" noProof="0" dirty="0">
              <a:ln>
                <a:noFill/>
              </a:ln>
              <a:solidFill>
                <a:schemeClr val="tx1"/>
              </a:solidFill>
              <a:effectLst>
                <a:outerShdw blurRad="38100" dist="38100" dir="2700000" algn="tl">
                  <a:srgbClr val="C0C0C0"/>
                </a:outerShdw>
              </a:effectLst>
              <a:uLnTx/>
              <a:uFillTx/>
              <a:latin typeface="Times" charset="0"/>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533400" y="1905000"/>
            <a:ext cx="8077200" cy="4171950"/>
          </a:xfrm>
          <a:noFill/>
          <a:ln/>
        </p:spPr>
        <p:txBody>
          <a:bodyPr/>
          <a:lstStyle/>
          <a:p>
            <a:pPr marL="1588" indent="-1588">
              <a:lnSpc>
                <a:spcPct val="90000"/>
              </a:lnSpc>
              <a:buFont typeface="Wingdings" pitchFamily="2" charset="2"/>
              <a:buNone/>
            </a:pPr>
            <a:r>
              <a:rPr lang="en-US"/>
              <a:t>	   </a:t>
            </a:r>
          </a:p>
          <a:p>
            <a:pPr marL="1588" indent="-1588">
              <a:lnSpc>
                <a:spcPct val="60000"/>
              </a:lnSpc>
              <a:buFont typeface="Wingdings" pitchFamily="2" charset="2"/>
              <a:buNone/>
            </a:pPr>
            <a:endParaRPr lang="en-US"/>
          </a:p>
          <a:p>
            <a:pPr marL="1588" indent="-1588" algn="just">
              <a:lnSpc>
                <a:spcPct val="90000"/>
              </a:lnSpc>
              <a:buFont typeface="Wingdings" pitchFamily="2" charset="2"/>
              <a:buNone/>
            </a:pPr>
            <a:r>
              <a:rPr lang="en-US" sz="3200"/>
              <a:t>	“The level and kind of thinking in which    students engage determines what they  will learn.”</a:t>
            </a:r>
          </a:p>
          <a:p>
            <a:pPr marL="1588" indent="-1588" algn="just">
              <a:lnSpc>
                <a:spcPct val="90000"/>
              </a:lnSpc>
              <a:buFont typeface="Wingdings" pitchFamily="2" charset="2"/>
              <a:buNone/>
            </a:pPr>
            <a:endParaRPr lang="en-US" sz="3200"/>
          </a:p>
          <a:p>
            <a:pPr marL="1588" indent="-1588" algn="just">
              <a:lnSpc>
                <a:spcPct val="90000"/>
              </a:lnSpc>
              <a:buFont typeface="Wingdings" pitchFamily="2" charset="2"/>
              <a:buNone/>
            </a:pPr>
            <a:endParaRPr lang="en-US"/>
          </a:p>
          <a:p>
            <a:pPr marL="1588" indent="-1588">
              <a:lnSpc>
                <a:spcPct val="90000"/>
              </a:lnSpc>
              <a:buFont typeface="Wingdings" pitchFamily="2" charset="2"/>
              <a:buNone/>
            </a:pPr>
            <a:endParaRPr lang="en-US" sz="1000"/>
          </a:p>
          <a:p>
            <a:pPr marL="1588" indent="-1588">
              <a:lnSpc>
                <a:spcPct val="90000"/>
              </a:lnSpc>
              <a:buFont typeface="Wingdings" pitchFamily="2" charset="2"/>
              <a:buNone/>
            </a:pPr>
            <a:endParaRPr lang="en-US" sz="1000"/>
          </a:p>
          <a:p>
            <a:pPr marL="1588" indent="-1588" algn="r">
              <a:lnSpc>
                <a:spcPct val="90000"/>
              </a:lnSpc>
              <a:buFont typeface="Wingdings" pitchFamily="2" charset="2"/>
              <a:buNone/>
            </a:pPr>
            <a:r>
              <a:rPr lang="en-US" sz="1000"/>
              <a:t>	                                      Hiebert, Carpenter, Fennema, Fuson, Wearne, Murray, Oliver, &amp; Human, 1997</a:t>
            </a:r>
          </a:p>
          <a:p>
            <a:pPr marL="1588" indent="-1588">
              <a:lnSpc>
                <a:spcPct val="90000"/>
              </a:lnSpc>
            </a:pPr>
            <a:endParaRPr lang="en-US" sz="1000"/>
          </a:p>
        </p:txBody>
      </p:sp>
      <p:sp>
        <p:nvSpPr>
          <p:cNvPr id="46085" name="Rectangle 5"/>
          <p:cNvSpPr>
            <a:spLocks noGrp="1" noChangeArrowheads="1"/>
          </p:cNvSpPr>
          <p:nvPr>
            <p:ph type="title"/>
          </p:nvPr>
        </p:nvSpPr>
        <p:spPr>
          <a:xfrm>
            <a:off x="228600" y="152400"/>
            <a:ext cx="8686800" cy="1600200"/>
          </a:xfrm>
          <a:noFill/>
          <a:ln/>
        </p:spPr>
        <p:txBody>
          <a:bodyPr/>
          <a:lstStyle/>
          <a:p>
            <a:r>
              <a:rPr lang="en-US" b="0">
                <a:effectLst>
                  <a:outerShdw blurRad="38100" dist="38100" dir="2700000" algn="tl">
                    <a:srgbClr val="C0C0C0"/>
                  </a:outerShdw>
                </a:effectLst>
              </a:rPr>
              <a:t>Comparing Two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a:xfrm>
            <a:off x="381000" y="1828800"/>
            <a:ext cx="8382000" cy="2743200"/>
          </a:xfrm>
          <a:noFill/>
          <a:ln/>
        </p:spPr>
        <p:txBody>
          <a:bodyPr/>
          <a:lstStyle/>
          <a:p>
            <a:pPr>
              <a:buFont typeface="Wingdings" pitchFamily="2" charset="2"/>
              <a:buNone/>
            </a:pPr>
            <a:r>
              <a:rPr lang="en-US" sz="4800">
                <a:solidFill>
                  <a:srgbClr val="6A8DB6"/>
                </a:solidFill>
                <a:effectLst>
                  <a:outerShdw blurRad="38100" dist="38100" dir="2700000" algn="tl">
                    <a:srgbClr val="C0C0C0"/>
                  </a:outerShdw>
                </a:effectLst>
              </a:rPr>
              <a:t>Characterizing </a:t>
            </a:r>
          </a:p>
          <a:p>
            <a:pPr>
              <a:buFont typeface="Wingdings" pitchFamily="2" charset="2"/>
              <a:buNone/>
            </a:pPr>
            <a:r>
              <a:rPr lang="en-US" sz="4800">
                <a:solidFill>
                  <a:srgbClr val="6A8DB6"/>
                </a:solidFill>
                <a:effectLst>
                  <a:outerShdw blurRad="38100" dist="38100" dir="2700000" algn="tl">
                    <a:srgbClr val="C0C0C0"/>
                  </a:outerShdw>
                </a:effectLst>
              </a:rPr>
              <a:t>Tasks</a:t>
            </a:r>
          </a:p>
        </p:txBody>
      </p:sp>
      <p:pic>
        <p:nvPicPr>
          <p:cNvPr id="48131" name="Picture 3" descr="teacher &amp; students2"/>
          <p:cNvPicPr>
            <a:picLocks noChangeAspect="1" noChangeArrowheads="1"/>
          </p:cNvPicPr>
          <p:nvPr/>
        </p:nvPicPr>
        <p:blipFill>
          <a:blip r:embed="rId3" cstate="print"/>
          <a:srcRect/>
          <a:stretch>
            <a:fillRect/>
          </a:stretch>
        </p:blipFill>
        <p:spPr bwMode="auto">
          <a:xfrm>
            <a:off x="5791200" y="3733800"/>
            <a:ext cx="3114675" cy="2124075"/>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28600" y="228600"/>
            <a:ext cx="8686800" cy="990600"/>
          </a:xfrm>
        </p:spPr>
        <p:txBody>
          <a:bodyPr/>
          <a:lstStyle/>
          <a:p>
            <a:r>
              <a:rPr lang="en-US" b="0">
                <a:effectLst>
                  <a:outerShdw blurRad="38100" dist="38100" dir="2700000" algn="tl">
                    <a:srgbClr val="C0C0C0"/>
                  </a:outerShdw>
                </a:effectLst>
              </a:rPr>
              <a:t>Characterizing Tasks</a:t>
            </a:r>
          </a:p>
        </p:txBody>
      </p:sp>
      <p:sp>
        <p:nvSpPr>
          <p:cNvPr id="50179" name="Rectangle 3"/>
          <p:cNvSpPr>
            <a:spLocks noGrp="1" noChangeArrowheads="1"/>
          </p:cNvSpPr>
          <p:nvPr>
            <p:ph type="body" idx="1"/>
          </p:nvPr>
        </p:nvSpPr>
        <p:spPr>
          <a:xfrm>
            <a:off x="381000" y="1600200"/>
            <a:ext cx="8305800" cy="4038600"/>
          </a:xfrm>
        </p:spPr>
        <p:txBody>
          <a:bodyPr/>
          <a:lstStyle/>
          <a:p>
            <a:pPr>
              <a:buFont typeface="Wingdings" pitchFamily="2" charset="2"/>
              <a:buNone/>
            </a:pPr>
            <a:r>
              <a:rPr lang="en-US" sz="3600">
                <a:solidFill>
                  <a:srgbClr val="6A8DB6"/>
                </a:solidFill>
              </a:rPr>
              <a:t>Goals:</a:t>
            </a:r>
          </a:p>
          <a:p>
            <a:pPr>
              <a:buFont typeface="Wingdings" pitchFamily="2" charset="2"/>
              <a:buNone/>
            </a:pPr>
            <a:r>
              <a:rPr lang="en-US" sz="3200"/>
              <a:t>   Identify characteristics of high and low level mathematical tasks.</a:t>
            </a:r>
          </a:p>
          <a:p>
            <a:pPr>
              <a:buFont typeface="Wingdings" pitchFamily="2" charset="2"/>
              <a:buNone/>
            </a:pPr>
            <a:endParaRPr lang="en-US" sz="3200"/>
          </a:p>
          <a:p>
            <a:pPr lvl="1"/>
            <a:r>
              <a:rPr lang="en-US" sz="3200">
                <a:latin typeface="Century Gothic" pitchFamily="34" charset="0"/>
              </a:rPr>
              <a:t>	Martha’s Carpet: Low level</a:t>
            </a:r>
          </a:p>
          <a:p>
            <a:pPr lvl="1"/>
            <a:r>
              <a:rPr lang="en-US" sz="3200">
                <a:latin typeface="Century Gothic" pitchFamily="34" charset="0"/>
              </a:rPr>
              <a:t>	The Fencing Task: High level</a:t>
            </a:r>
          </a:p>
          <a:p>
            <a:pPr>
              <a:buFont typeface="Wingdings" pitchFamily="2" charset="2"/>
              <a:buNone/>
            </a:pP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228600" y="1676400"/>
            <a:ext cx="8686800" cy="4267200"/>
          </a:xfrm>
          <a:noFill/>
          <a:ln/>
        </p:spPr>
        <p:txBody>
          <a:bodyPr/>
          <a:lstStyle/>
          <a:p>
            <a:pPr>
              <a:lnSpc>
                <a:spcPct val="110000"/>
              </a:lnSpc>
            </a:pPr>
            <a:r>
              <a:rPr lang="en-US" sz="3200" dirty="0"/>
              <a:t>Sort </a:t>
            </a:r>
            <a:r>
              <a:rPr lang="en-US" sz="3200" dirty="0" smtClean="0"/>
              <a:t>the given Tasks into </a:t>
            </a:r>
            <a:r>
              <a:rPr lang="en-US" sz="3200" dirty="0"/>
              <a:t>two categories:  </a:t>
            </a:r>
            <a:r>
              <a:rPr lang="en-US" sz="3200" dirty="0" smtClean="0"/>
              <a:t>High </a:t>
            </a:r>
            <a:r>
              <a:rPr lang="en-US" sz="3200" dirty="0"/>
              <a:t>level and </a:t>
            </a:r>
            <a:r>
              <a:rPr lang="en-US" sz="3200" dirty="0" smtClean="0"/>
              <a:t>Low </a:t>
            </a:r>
            <a:r>
              <a:rPr lang="en-US" sz="3200" dirty="0"/>
              <a:t>level.</a:t>
            </a:r>
          </a:p>
          <a:p>
            <a:pPr>
              <a:lnSpc>
                <a:spcPct val="90000"/>
              </a:lnSpc>
              <a:buFont typeface="Wingdings" pitchFamily="2" charset="2"/>
              <a:buNone/>
            </a:pPr>
            <a:endParaRPr lang="en-US" sz="3200" dirty="0"/>
          </a:p>
          <a:p>
            <a:pPr>
              <a:lnSpc>
                <a:spcPct val="70000"/>
              </a:lnSpc>
              <a:buFont typeface="Wingdings" pitchFamily="2" charset="2"/>
              <a:buNone/>
            </a:pPr>
            <a:endParaRPr lang="en-US" sz="3200" dirty="0"/>
          </a:p>
          <a:p>
            <a:pPr>
              <a:lnSpc>
                <a:spcPct val="110000"/>
              </a:lnSpc>
            </a:pPr>
            <a:r>
              <a:rPr lang="en-US" sz="3200" dirty="0"/>
              <a:t>Develop a list of criteria that describe in general the characteristics of </a:t>
            </a:r>
            <a:r>
              <a:rPr lang="en-US" sz="3200" dirty="0" smtClean="0"/>
              <a:t>Low </a:t>
            </a:r>
            <a:r>
              <a:rPr lang="en-US" sz="3200" dirty="0"/>
              <a:t>level and </a:t>
            </a:r>
            <a:r>
              <a:rPr lang="en-US" sz="3200" dirty="0" smtClean="0"/>
              <a:t>High </a:t>
            </a:r>
            <a:r>
              <a:rPr lang="en-US" sz="3200" dirty="0"/>
              <a:t>level tasks. </a:t>
            </a:r>
          </a:p>
          <a:p>
            <a:pPr>
              <a:lnSpc>
                <a:spcPct val="90000"/>
              </a:lnSpc>
              <a:buFont typeface="Wingdings" pitchFamily="2" charset="2"/>
              <a:buNone/>
            </a:pPr>
            <a:endParaRPr lang="en-US" sz="3200" dirty="0"/>
          </a:p>
        </p:txBody>
      </p:sp>
      <p:sp>
        <p:nvSpPr>
          <p:cNvPr id="52227" name="Text Box 3"/>
          <p:cNvSpPr txBox="1">
            <a:spLocks noChangeArrowheads="1"/>
          </p:cNvSpPr>
          <p:nvPr/>
        </p:nvSpPr>
        <p:spPr bwMode="auto">
          <a:xfrm>
            <a:off x="304800" y="288925"/>
            <a:ext cx="8610600" cy="762000"/>
          </a:xfrm>
          <a:prstGeom prst="rect">
            <a:avLst/>
          </a:prstGeom>
          <a:noFill/>
          <a:ln w="9525">
            <a:noFill/>
            <a:miter lim="800000"/>
            <a:headEnd/>
            <a:tailEnd/>
          </a:ln>
          <a:effectLst/>
        </p:spPr>
        <p:txBody>
          <a:bodyPr>
            <a:spAutoFit/>
          </a:bodyPr>
          <a:lstStyle/>
          <a:p>
            <a:pPr algn="ctr">
              <a:spcBef>
                <a:spcPct val="20000"/>
              </a:spcBef>
            </a:pPr>
            <a:r>
              <a:rPr lang="en-US" sz="4400">
                <a:effectLst>
                  <a:outerShdw blurRad="38100" dist="38100" dir="2700000" algn="tl">
                    <a:srgbClr val="C0C0C0"/>
                  </a:outerShdw>
                </a:effectLst>
                <a:latin typeface="Century Gothic" pitchFamily="34" charset="0"/>
              </a:rPr>
              <a:t>Characterizing Tasks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228600" y="533400"/>
            <a:ext cx="8686800" cy="4648200"/>
          </a:xfrm>
        </p:spPr>
        <p:txBody>
          <a:bodyPr/>
          <a:lstStyle/>
          <a:p>
            <a:pPr marL="1588" indent="-1588">
              <a:buFont typeface="Wingdings" pitchFamily="2" charset="2"/>
              <a:buNone/>
            </a:pPr>
            <a:r>
              <a:rPr lang="en-US" sz="4800">
                <a:solidFill>
                  <a:srgbClr val="6A8DB6"/>
                </a:solidFill>
                <a:effectLst>
                  <a:outerShdw blurRad="38100" dist="38100" dir="2700000" algn="tl">
                    <a:srgbClr val="C0C0C0"/>
                  </a:outerShdw>
                </a:effectLst>
              </a:rPr>
              <a:t>Levels of </a:t>
            </a:r>
          </a:p>
          <a:p>
            <a:pPr marL="1588" indent="-1588">
              <a:buFont typeface="Wingdings" pitchFamily="2" charset="2"/>
              <a:buNone/>
            </a:pPr>
            <a:r>
              <a:rPr lang="en-US" sz="4800">
                <a:solidFill>
                  <a:srgbClr val="6A8DB6"/>
                </a:solidFill>
                <a:effectLst>
                  <a:outerShdw blurRad="38100" dist="38100" dir="2700000" algn="tl">
                    <a:srgbClr val="C0C0C0"/>
                  </a:outerShdw>
                </a:effectLst>
              </a:rPr>
              <a:t>Cognitive Demand </a:t>
            </a:r>
          </a:p>
          <a:p>
            <a:pPr marL="1588" indent="-1588">
              <a:buFont typeface="Wingdings" pitchFamily="2" charset="2"/>
              <a:buNone/>
            </a:pPr>
            <a:r>
              <a:rPr lang="en-US" sz="4800">
                <a:solidFill>
                  <a:srgbClr val="6A8DB6"/>
                </a:solidFill>
                <a:effectLst>
                  <a:outerShdw blurRad="38100" dist="38100" dir="2700000" algn="tl">
                    <a:srgbClr val="C0C0C0"/>
                  </a:outerShdw>
                </a:effectLst>
              </a:rPr>
              <a:t>&amp;</a:t>
            </a:r>
          </a:p>
          <a:p>
            <a:pPr marL="1588" indent="-1588">
              <a:buFont typeface="Wingdings" pitchFamily="2" charset="2"/>
              <a:buNone/>
            </a:pPr>
            <a:r>
              <a:rPr lang="en-US" sz="4800">
                <a:solidFill>
                  <a:srgbClr val="6A8DB6"/>
                </a:solidFill>
                <a:effectLst>
                  <a:outerShdw blurRad="38100" dist="38100" dir="2700000" algn="tl">
                    <a:srgbClr val="C0C0C0"/>
                  </a:outerShdw>
                </a:effectLst>
              </a:rPr>
              <a:t>The Mathematical </a:t>
            </a:r>
          </a:p>
          <a:p>
            <a:pPr marL="1588" indent="-1588">
              <a:buFont typeface="Wingdings" pitchFamily="2" charset="2"/>
              <a:buNone/>
            </a:pPr>
            <a:r>
              <a:rPr lang="en-US" sz="4800">
                <a:solidFill>
                  <a:srgbClr val="6A8DB6"/>
                </a:solidFill>
                <a:effectLst>
                  <a:outerShdw blurRad="38100" dist="38100" dir="2700000" algn="tl">
                    <a:srgbClr val="C0C0C0"/>
                  </a:outerShdw>
                </a:effectLst>
              </a:rPr>
              <a:t>Tasks Framework</a:t>
            </a:r>
          </a:p>
        </p:txBody>
      </p:sp>
      <p:pic>
        <p:nvPicPr>
          <p:cNvPr id="57348" name="Picture 4" descr="group help"/>
          <p:cNvPicPr>
            <a:picLocks noChangeAspect="1" noChangeArrowheads="1"/>
          </p:cNvPicPr>
          <p:nvPr/>
        </p:nvPicPr>
        <p:blipFill>
          <a:blip r:embed="rId3" cstate="print"/>
          <a:srcRect/>
          <a:stretch>
            <a:fillRect/>
          </a:stretch>
        </p:blipFill>
        <p:spPr bwMode="auto">
          <a:xfrm>
            <a:off x="5715000" y="4019550"/>
            <a:ext cx="3124200" cy="2000250"/>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381000" y="1371600"/>
            <a:ext cx="8382000" cy="4572000"/>
          </a:xfrm>
          <a:noFill/>
          <a:ln/>
        </p:spPr>
        <p:txBody>
          <a:bodyPr/>
          <a:lstStyle/>
          <a:p>
            <a:r>
              <a:rPr lang="en-US" sz="3200" b="1"/>
              <a:t>Low-Level Tasks</a:t>
            </a:r>
          </a:p>
          <a:p>
            <a:pPr lvl="1">
              <a:buSzPct val="90000"/>
            </a:pPr>
            <a:r>
              <a:rPr lang="en-US">
                <a:latin typeface="Century Gothic" pitchFamily="34" charset="0"/>
              </a:rPr>
              <a:t>Memorization</a:t>
            </a:r>
          </a:p>
          <a:p>
            <a:pPr lvl="1">
              <a:buSzPct val="90000"/>
            </a:pPr>
            <a:r>
              <a:rPr lang="en-US">
                <a:latin typeface="Century Gothic" pitchFamily="34" charset="0"/>
              </a:rPr>
              <a:t>Procedures without Connections (e.g., Martha’s Carpeting Task)</a:t>
            </a:r>
          </a:p>
          <a:p>
            <a:pPr>
              <a:lnSpc>
                <a:spcPct val="80000"/>
              </a:lnSpc>
              <a:buFont typeface="Wingdings" pitchFamily="2" charset="2"/>
              <a:buNone/>
            </a:pPr>
            <a:endParaRPr lang="en-US" b="1"/>
          </a:p>
          <a:p>
            <a:r>
              <a:rPr lang="en-US" sz="3200" b="1"/>
              <a:t>High-Level Tasks</a:t>
            </a:r>
          </a:p>
          <a:p>
            <a:pPr lvl="1">
              <a:buSzPct val="90000"/>
            </a:pPr>
            <a:r>
              <a:rPr lang="en-US">
                <a:latin typeface="Century Gothic" pitchFamily="34" charset="0"/>
              </a:rPr>
              <a:t>Procedures with Connections</a:t>
            </a:r>
          </a:p>
          <a:p>
            <a:pPr lvl="1">
              <a:buSzPct val="90000"/>
            </a:pPr>
            <a:r>
              <a:rPr lang="en-US">
                <a:latin typeface="Century Gothic" pitchFamily="34" charset="0"/>
              </a:rPr>
              <a:t>Doing Mathematics (e.g., The Fencing Task)</a:t>
            </a:r>
          </a:p>
        </p:txBody>
      </p:sp>
      <p:sp>
        <p:nvSpPr>
          <p:cNvPr id="63492" name="Rectangle 4"/>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63494" name="Text Box 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49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4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2"/>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152400"/>
            <a:ext cx="8610600" cy="1066800"/>
          </a:xfrm>
          <a:noFill/>
          <a:ln/>
        </p:spPr>
        <p:txBody>
          <a:bodyPr/>
          <a:lstStyle/>
          <a:p>
            <a:r>
              <a:rPr lang="en-US" b="0" dirty="0">
                <a:effectLst>
                  <a:outerShdw blurRad="38100" dist="38100" dir="2700000" algn="tl">
                    <a:srgbClr val="C0C0C0"/>
                  </a:outerShdw>
                </a:effectLst>
              </a:rPr>
              <a:t>Categorizing Tasks</a:t>
            </a:r>
          </a:p>
        </p:txBody>
      </p:sp>
      <p:sp>
        <p:nvSpPr>
          <p:cNvPr id="55299" name="Rectangle 3"/>
          <p:cNvSpPr>
            <a:spLocks noGrp="1" noChangeArrowheads="1"/>
          </p:cNvSpPr>
          <p:nvPr>
            <p:ph type="body" idx="1"/>
          </p:nvPr>
        </p:nvSpPr>
        <p:spPr>
          <a:xfrm>
            <a:off x="304800" y="2133600"/>
            <a:ext cx="8483600" cy="3276600"/>
          </a:xfrm>
          <a:noFill/>
          <a:ln/>
        </p:spPr>
        <p:txBody>
          <a:bodyPr/>
          <a:lstStyle/>
          <a:p>
            <a:pPr marL="457200" indent="-457200">
              <a:lnSpc>
                <a:spcPct val="90000"/>
              </a:lnSpc>
            </a:pPr>
            <a:r>
              <a:rPr lang="en-US" sz="3200" dirty="0"/>
              <a:t>Are all high-level tasks the same?</a:t>
            </a:r>
            <a:r>
              <a:rPr lang="en-US" dirty="0"/>
              <a:t> </a:t>
            </a:r>
          </a:p>
          <a:p>
            <a:pPr marL="457200" indent="-457200">
              <a:buFont typeface="Wingdings" pitchFamily="2" charset="2"/>
              <a:buNone/>
            </a:pPr>
            <a:r>
              <a:rPr lang="en-US" dirty="0"/>
              <a:t>	</a:t>
            </a:r>
            <a:r>
              <a:rPr lang="en-US" sz="2100" dirty="0" smtClean="0"/>
              <a:t>[Is there an important difference between Tasks I and J?]</a:t>
            </a:r>
            <a:endParaRPr lang="en-US" sz="2100" dirty="0"/>
          </a:p>
          <a:p>
            <a:pPr marL="457200" indent="-457200">
              <a:lnSpc>
                <a:spcPct val="60000"/>
              </a:lnSpc>
              <a:buFont typeface="Wingdings" pitchFamily="2" charset="2"/>
              <a:buNone/>
            </a:pPr>
            <a:endParaRPr lang="en-US" sz="2100" dirty="0"/>
          </a:p>
          <a:p>
            <a:pPr marL="457200" indent="-457200">
              <a:lnSpc>
                <a:spcPct val="60000"/>
              </a:lnSpc>
              <a:buFont typeface="Wingdings" pitchFamily="2" charset="2"/>
              <a:buNone/>
            </a:pPr>
            <a:endParaRPr lang="en-US" sz="2100" dirty="0"/>
          </a:p>
          <a:p>
            <a:pPr marL="457200" indent="-457200">
              <a:lnSpc>
                <a:spcPct val="60000"/>
              </a:lnSpc>
              <a:buFont typeface="Wingdings" pitchFamily="2" charset="2"/>
              <a:buNone/>
            </a:pPr>
            <a:endParaRPr lang="en-US" sz="2100" dirty="0"/>
          </a:p>
          <a:p>
            <a:pPr marL="457200" indent="-457200">
              <a:lnSpc>
                <a:spcPct val="90000"/>
              </a:lnSpc>
            </a:pPr>
            <a:r>
              <a:rPr lang="en-US" sz="3200" dirty="0"/>
              <a:t>Are all low-level tasks the same?  </a:t>
            </a:r>
          </a:p>
          <a:p>
            <a:pPr marL="457200" indent="-457200">
              <a:buFont typeface="Wingdings" pitchFamily="2" charset="2"/>
              <a:buNone/>
            </a:pPr>
            <a:r>
              <a:rPr lang="en-US" sz="2100" dirty="0"/>
              <a:t>	</a:t>
            </a:r>
            <a:r>
              <a:rPr lang="en-US" sz="2100" dirty="0" smtClean="0"/>
              <a:t>[Is there an important difference between Tasks A and E?]</a:t>
            </a:r>
            <a:endParaRPr lang="en-US" sz="2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529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152400"/>
            <a:ext cx="8686800" cy="990600"/>
          </a:xfrm>
          <a:noFill/>
          <a:ln/>
        </p:spPr>
        <p:txBody>
          <a:bodyPr/>
          <a:lstStyle/>
          <a:p>
            <a:r>
              <a:rPr lang="en-US" b="0">
                <a:effectLst>
                  <a:outerShdw blurRad="38100" dist="38100" dir="2700000" algn="tl">
                    <a:srgbClr val="C0C0C0"/>
                  </a:outerShdw>
                </a:effectLst>
              </a:rPr>
              <a:t>Categorizing Tasks</a:t>
            </a:r>
          </a:p>
        </p:txBody>
      </p:sp>
      <p:sp>
        <p:nvSpPr>
          <p:cNvPr id="59395" name="Rectangle 3"/>
          <p:cNvSpPr>
            <a:spLocks noGrp="1" noChangeArrowheads="1"/>
          </p:cNvSpPr>
          <p:nvPr>
            <p:ph type="body" idx="1"/>
          </p:nvPr>
        </p:nvSpPr>
        <p:spPr>
          <a:xfrm>
            <a:off x="457200" y="1447800"/>
            <a:ext cx="5562600" cy="4171950"/>
          </a:xfrm>
          <a:noFill/>
          <a:ln/>
        </p:spPr>
        <p:txBody>
          <a:bodyPr/>
          <a:lstStyle/>
          <a:p>
            <a:pPr marL="1588" indent="-1588" algn="just">
              <a:buFont typeface="Wingdings" pitchFamily="2" charset="2"/>
              <a:buNone/>
            </a:pPr>
            <a:r>
              <a:rPr lang="en-US" sz="3200"/>
              <a:t>	“If we want students to develop the capacity to think, reason, and problem solve then we need to start with high-level, cognitively complex tasks.”</a:t>
            </a:r>
          </a:p>
          <a:p>
            <a:pPr marL="1588" indent="-1588">
              <a:buFont typeface="Wingdings" pitchFamily="2" charset="2"/>
              <a:buNone/>
            </a:pPr>
            <a:r>
              <a:rPr lang="en-US" sz="1000"/>
              <a:t>					Stein &amp; Lane, 1996</a:t>
            </a:r>
            <a:endParaRPr lang="en-US"/>
          </a:p>
        </p:txBody>
      </p:sp>
      <p:grpSp>
        <p:nvGrpSpPr>
          <p:cNvPr id="2" name="Group 4"/>
          <p:cNvGrpSpPr>
            <a:grpSpLocks/>
          </p:cNvGrpSpPr>
          <p:nvPr/>
        </p:nvGrpSpPr>
        <p:grpSpPr bwMode="auto">
          <a:xfrm>
            <a:off x="5943600" y="3962400"/>
            <a:ext cx="3200400" cy="2133600"/>
            <a:chOff x="3312" y="1104"/>
            <a:chExt cx="2112" cy="1326"/>
          </a:xfrm>
        </p:grpSpPr>
        <p:pic>
          <p:nvPicPr>
            <p:cNvPr id="59397" name="Picture 5" descr="learning by doing"/>
            <p:cNvPicPr>
              <a:picLocks noChangeAspect="1" noChangeArrowheads="1"/>
            </p:cNvPicPr>
            <p:nvPr/>
          </p:nvPicPr>
          <p:blipFill>
            <a:blip r:embed="rId3" cstate="print"/>
            <a:srcRect/>
            <a:stretch>
              <a:fillRect/>
            </a:stretch>
          </p:blipFill>
          <p:spPr bwMode="auto">
            <a:xfrm>
              <a:off x="3312" y="1104"/>
              <a:ext cx="2112" cy="308"/>
            </a:xfrm>
            <a:prstGeom prst="rect">
              <a:avLst/>
            </a:prstGeom>
            <a:noFill/>
          </p:spPr>
        </p:pic>
        <p:pic>
          <p:nvPicPr>
            <p:cNvPr id="59398" name="Picture 6" descr="school end &amp; softball pals 027"/>
            <p:cNvPicPr>
              <a:picLocks noChangeAspect="1" noChangeArrowheads="1"/>
            </p:cNvPicPr>
            <p:nvPr/>
          </p:nvPicPr>
          <p:blipFill>
            <a:blip r:embed="rId4" cstate="print"/>
            <a:srcRect l="6918" r="3432" b="31050"/>
            <a:stretch>
              <a:fillRect/>
            </a:stretch>
          </p:blipFill>
          <p:spPr bwMode="auto">
            <a:xfrm>
              <a:off x="3552" y="1488"/>
              <a:ext cx="1632" cy="942"/>
            </a:xfrm>
            <a:prstGeom prst="rect">
              <a:avLst/>
            </a:prstGeom>
            <a:noFill/>
            <a:ln w="19050">
              <a:solidFill>
                <a:schemeClr val="tx1"/>
              </a:solidFill>
              <a:miter lim="800000"/>
              <a:headEnd/>
              <a:tailEnd/>
            </a:ln>
          </p:spPr>
        </p:pic>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65540" name="Rectangle 4"/>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65541" name="Rectangle 5"/>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2" name="Rectangle 6"/>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3" name="AutoShape 7"/>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65544" name="Text Box 8"/>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65545" name="Text Box 9"/>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65546" name="Text Box 10"/>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65547" name="Text Box 11"/>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65548" name="Line 12"/>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49" name="Line 13"/>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50" name="Line 14"/>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65551" name="Text Box 15"/>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65553" name="Rectangle 17"/>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65554" name="Text Box 18"/>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838200"/>
            <a:ext cx="8534400" cy="4648200"/>
          </a:xfrm>
        </p:spPr>
        <p:txBody>
          <a:bodyPr/>
          <a:lstStyle/>
          <a:p>
            <a:pPr>
              <a:lnSpc>
                <a:spcPct val="110000"/>
              </a:lnSpc>
              <a:buNone/>
            </a:pPr>
            <a:r>
              <a:rPr lang="en-US" sz="2700" dirty="0" smtClean="0"/>
              <a:t>Teachers will have the opportunity to:</a:t>
            </a:r>
          </a:p>
          <a:p>
            <a:pPr>
              <a:lnSpc>
                <a:spcPct val="110000"/>
              </a:lnSpc>
            </a:pPr>
            <a:r>
              <a:rPr lang="en-US" sz="2700" dirty="0" smtClean="0"/>
              <a:t>Increase their content knowledge of algebra and algebraic reasoning</a:t>
            </a:r>
          </a:p>
          <a:p>
            <a:pPr>
              <a:lnSpc>
                <a:spcPct val="110000"/>
              </a:lnSpc>
            </a:pPr>
            <a:r>
              <a:rPr lang="en-US" sz="2700" dirty="0" smtClean="0"/>
              <a:t>Connect upper elementary patterns and algebraic reasoning in vertical alignment with middle and high school algebra</a:t>
            </a:r>
          </a:p>
          <a:p>
            <a:pPr>
              <a:lnSpc>
                <a:spcPct val="110000"/>
              </a:lnSpc>
            </a:pPr>
            <a:r>
              <a:rPr lang="en-US" sz="2700" dirty="0" smtClean="0"/>
              <a:t>Practice assessing the cognitive level and rigor of algebra/pattern tasks and consider strategies to increase and maintain high cognitive level</a:t>
            </a:r>
          </a:p>
          <a:p>
            <a:pPr>
              <a:lnSpc>
                <a:spcPct val="110000"/>
              </a:lnSpc>
            </a:pPr>
            <a:r>
              <a:rPr lang="en-US" sz="2700" dirty="0" smtClean="0"/>
              <a:t>Receive an intro  to the new Algebra Kits and connect kit lessons to topics in training</a:t>
            </a:r>
            <a:endParaRPr lang="en-US" sz="2700" dirty="0"/>
          </a:p>
        </p:txBody>
      </p:sp>
      <p:sp>
        <p:nvSpPr>
          <p:cNvPr id="11269" name="Rectangle 5"/>
          <p:cNvSpPr>
            <a:spLocks noGrp="1" noChangeArrowheads="1"/>
          </p:cNvSpPr>
          <p:nvPr>
            <p:ph type="title"/>
          </p:nvPr>
        </p:nvSpPr>
        <p:spPr>
          <a:xfrm>
            <a:off x="457200" y="136525"/>
            <a:ext cx="8229600" cy="854075"/>
          </a:xfrm>
          <a:noFill/>
          <a:ln/>
        </p:spPr>
        <p:txBody>
          <a:bodyPr/>
          <a:lstStyle/>
          <a:p>
            <a:r>
              <a:rPr lang="en-US" sz="3600" b="0" dirty="0" smtClean="0">
                <a:effectLst>
                  <a:outerShdw blurRad="38100" dist="38100" dir="2700000" algn="tl">
                    <a:srgbClr val="C0C0C0"/>
                  </a:outerShdw>
                </a:effectLst>
              </a:rPr>
              <a:t>Content Academy Goals</a:t>
            </a:r>
            <a:endParaRPr lang="en-US" sz="3600" b="0" dirty="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1859" name="Rectangle 3"/>
          <p:cNvSpPr>
            <a:spLocks noChangeArrowheads="1"/>
          </p:cNvSpPr>
          <p:nvPr/>
        </p:nvSpPr>
        <p:spPr bwMode="auto">
          <a:xfrm>
            <a:off x="533400" y="2135188"/>
            <a:ext cx="1676400" cy="3276600"/>
          </a:xfrm>
          <a:prstGeom prst="rect">
            <a:avLst/>
          </a:prstGeom>
          <a:solidFill>
            <a:srgbClr val="093678"/>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1860"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1"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2"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1863"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1864"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p>
        </p:txBody>
      </p:sp>
      <p:sp>
        <p:nvSpPr>
          <p:cNvPr id="121865"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1866"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1867"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68"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69"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1870"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1871"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1872"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19811"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19812" name="Rectangle 4"/>
          <p:cNvSpPr>
            <a:spLocks noChangeArrowheads="1"/>
          </p:cNvSpPr>
          <p:nvPr/>
        </p:nvSpPr>
        <p:spPr bwMode="auto">
          <a:xfrm>
            <a:off x="2743200" y="2133600"/>
            <a:ext cx="1676400" cy="3276600"/>
          </a:xfrm>
          <a:prstGeom prst="rect">
            <a:avLst/>
          </a:prstGeom>
          <a:solidFill>
            <a:srgbClr val="093678"/>
          </a:solidFill>
          <a:ln w="9525">
            <a:solidFill>
              <a:schemeClr val="tx1"/>
            </a:solidFill>
            <a:miter lim="800000"/>
            <a:headEnd/>
            <a:tailEnd/>
          </a:ln>
          <a:effectLst/>
        </p:spPr>
        <p:txBody>
          <a:bodyPr wrap="none" anchor="ctr"/>
          <a:lstStyle/>
          <a:p>
            <a:endParaRPr lang="en-US"/>
          </a:p>
        </p:txBody>
      </p:sp>
      <p:sp>
        <p:nvSpPr>
          <p:cNvPr id="119813"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9814"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9815"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19816"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19817"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19818"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19819"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0"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1"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9822"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19823"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19824"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17763"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17764"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7765" name="Rectangle 5"/>
          <p:cNvSpPr>
            <a:spLocks noChangeArrowheads="1"/>
          </p:cNvSpPr>
          <p:nvPr/>
        </p:nvSpPr>
        <p:spPr bwMode="auto">
          <a:xfrm>
            <a:off x="4953000" y="2133600"/>
            <a:ext cx="1676400" cy="3276600"/>
          </a:xfrm>
          <a:prstGeom prst="rect">
            <a:avLst/>
          </a:prstGeom>
          <a:solidFill>
            <a:srgbClr val="093678"/>
          </a:solidFill>
          <a:ln w="9525">
            <a:solidFill>
              <a:schemeClr val="tx1"/>
            </a:solidFill>
            <a:miter lim="800000"/>
            <a:headEnd/>
            <a:tailEnd/>
          </a:ln>
          <a:effectLst/>
        </p:spPr>
        <p:txBody>
          <a:bodyPr wrap="none" anchor="ctr"/>
          <a:lstStyle/>
          <a:p>
            <a:endParaRPr lang="en-US"/>
          </a:p>
        </p:txBody>
      </p:sp>
      <p:sp>
        <p:nvSpPr>
          <p:cNvPr id="117766"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17767"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17768"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17769"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17770"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17771"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2"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3"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17774"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17775"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17776"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3907"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3908"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3909"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3910" name="AutoShape 6"/>
          <p:cNvSpPr>
            <a:spLocks noChangeArrowheads="1"/>
          </p:cNvSpPr>
          <p:nvPr/>
        </p:nvSpPr>
        <p:spPr bwMode="auto">
          <a:xfrm>
            <a:off x="7010400" y="2133600"/>
            <a:ext cx="1676400" cy="3276600"/>
          </a:xfrm>
          <a:prstGeom prst="flowChartExtract">
            <a:avLst/>
          </a:prstGeom>
          <a:solidFill>
            <a:srgbClr val="093678"/>
          </a:solidFill>
          <a:ln w="9525">
            <a:solidFill>
              <a:schemeClr val="tx1"/>
            </a:solidFill>
            <a:miter lim="800000"/>
            <a:headEnd/>
            <a:tailEnd/>
          </a:ln>
          <a:effectLst/>
        </p:spPr>
        <p:txBody>
          <a:bodyPr wrap="none" anchor="ctr"/>
          <a:lstStyle/>
          <a:p>
            <a:endParaRPr lang="en-US"/>
          </a:p>
        </p:txBody>
      </p:sp>
      <p:sp>
        <p:nvSpPr>
          <p:cNvPr id="123911"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3912"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23913"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3914"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3915"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6"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7"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3918"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3919"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3920"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7315200" y="6019800"/>
            <a:ext cx="1828800" cy="257175"/>
          </a:xfrm>
          <a:prstGeom prst="rect">
            <a:avLst/>
          </a:prstGeom>
          <a:noFill/>
          <a:ln w="9525">
            <a:noFill/>
            <a:miter lim="800000"/>
            <a:headEnd/>
            <a:tailEnd/>
          </a:ln>
          <a:effectLst/>
        </p:spPr>
        <p:txBody>
          <a:bodyPr>
            <a:spAutoFit/>
          </a:bodyPr>
          <a:lstStyle/>
          <a:p>
            <a:pPr>
              <a:lnSpc>
                <a:spcPct val="90000"/>
              </a:lnSpc>
              <a:spcBef>
                <a:spcPct val="20000"/>
              </a:spcBef>
            </a:pPr>
            <a:r>
              <a:rPr lang="en-US" sz="1200">
                <a:latin typeface="Century Gothic" pitchFamily="34" charset="0"/>
                <a:cs typeface="Times New Roman" pitchFamily="18" charset="0"/>
              </a:rPr>
              <a:t>Stein &amp; Lane, 1996</a:t>
            </a:r>
            <a:endParaRPr lang="en-US" sz="1200">
              <a:latin typeface="Century Gothic" pitchFamily="34" charset="0"/>
            </a:endParaRPr>
          </a:p>
        </p:txBody>
      </p:sp>
      <p:grpSp>
        <p:nvGrpSpPr>
          <p:cNvPr id="75779" name="Group 3"/>
          <p:cNvGrpSpPr>
            <a:grpSpLocks/>
          </p:cNvGrpSpPr>
          <p:nvPr/>
        </p:nvGrpSpPr>
        <p:grpSpPr bwMode="auto">
          <a:xfrm>
            <a:off x="228600" y="1371600"/>
            <a:ext cx="8763000" cy="4552950"/>
            <a:chOff x="624" y="1248"/>
            <a:chExt cx="4992" cy="2558"/>
          </a:xfrm>
        </p:grpSpPr>
        <p:grpSp>
          <p:nvGrpSpPr>
            <p:cNvPr id="75780" name="Group 4"/>
            <p:cNvGrpSpPr>
              <a:grpSpLocks/>
            </p:cNvGrpSpPr>
            <p:nvPr/>
          </p:nvGrpSpPr>
          <p:grpSpPr bwMode="auto">
            <a:xfrm>
              <a:off x="859" y="1575"/>
              <a:ext cx="4563" cy="2231"/>
              <a:chOff x="720" y="1184"/>
              <a:chExt cx="4512" cy="2622"/>
            </a:xfrm>
          </p:grpSpPr>
          <p:grpSp>
            <p:nvGrpSpPr>
              <p:cNvPr id="75781" name="Group 5"/>
              <p:cNvGrpSpPr>
                <a:grpSpLocks/>
              </p:cNvGrpSpPr>
              <p:nvPr/>
            </p:nvGrpSpPr>
            <p:grpSpPr bwMode="auto">
              <a:xfrm>
                <a:off x="720" y="3008"/>
                <a:ext cx="4512" cy="798"/>
                <a:chOff x="720" y="3008"/>
                <a:chExt cx="4512" cy="798"/>
              </a:xfrm>
            </p:grpSpPr>
            <p:sp>
              <p:nvSpPr>
                <p:cNvPr id="75782" name="Rectangle 6"/>
                <p:cNvSpPr>
                  <a:spLocks noChangeArrowheads="1"/>
                </p:cNvSpPr>
                <p:nvPr/>
              </p:nvSpPr>
              <p:spPr bwMode="auto">
                <a:xfrm>
                  <a:off x="720" y="3056"/>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83" name="Rectangle 7"/>
                <p:cNvSpPr>
                  <a:spLocks noChangeArrowheads="1"/>
                </p:cNvSpPr>
                <p:nvPr/>
              </p:nvSpPr>
              <p:spPr bwMode="auto">
                <a:xfrm>
                  <a:off x="2448" y="3056"/>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84" name="AutoShape 8"/>
                <p:cNvSpPr>
                  <a:spLocks noChangeArrowheads="1"/>
                </p:cNvSpPr>
                <p:nvPr/>
              </p:nvSpPr>
              <p:spPr bwMode="auto">
                <a:xfrm>
                  <a:off x="4080" y="3008"/>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785" name="Line 9"/>
                <p:cNvSpPr>
                  <a:spLocks noChangeShapeType="1"/>
                </p:cNvSpPr>
                <p:nvPr/>
              </p:nvSpPr>
              <p:spPr bwMode="auto">
                <a:xfrm>
                  <a:off x="1776" y="3392"/>
                  <a:ext cx="528" cy="0"/>
                </a:xfrm>
                <a:prstGeom prst="line">
                  <a:avLst/>
                </a:prstGeom>
                <a:noFill/>
                <a:ln w="38100">
                  <a:solidFill>
                    <a:schemeClr val="tx1"/>
                  </a:solidFill>
                  <a:round/>
                  <a:headEnd/>
                  <a:tailEnd type="triangle" w="med" len="med"/>
                </a:ln>
                <a:effectLst/>
              </p:spPr>
              <p:txBody>
                <a:bodyPr/>
                <a:lstStyle/>
                <a:p>
                  <a:endParaRPr lang="en-US"/>
                </a:p>
              </p:txBody>
            </p:sp>
            <p:sp>
              <p:nvSpPr>
                <p:cNvPr id="75786" name="Line 10"/>
                <p:cNvSpPr>
                  <a:spLocks noChangeShapeType="1"/>
                </p:cNvSpPr>
                <p:nvPr/>
              </p:nvSpPr>
              <p:spPr bwMode="auto">
                <a:xfrm>
                  <a:off x="3360" y="3392"/>
                  <a:ext cx="528" cy="0"/>
                </a:xfrm>
                <a:prstGeom prst="line">
                  <a:avLst/>
                </a:prstGeom>
                <a:noFill/>
                <a:ln w="38100">
                  <a:solidFill>
                    <a:schemeClr val="tx1"/>
                  </a:solidFill>
                  <a:round/>
                  <a:headEnd/>
                  <a:tailEnd type="triangle" w="med" len="med"/>
                </a:ln>
                <a:effectLst/>
              </p:spPr>
              <p:txBody>
                <a:bodyPr/>
                <a:lstStyle/>
                <a:p>
                  <a:endParaRPr lang="en-US"/>
                </a:p>
              </p:txBody>
            </p:sp>
            <p:sp>
              <p:nvSpPr>
                <p:cNvPr id="75787" name="Text Box 11"/>
                <p:cNvSpPr txBox="1">
                  <a:spLocks noChangeArrowheads="1"/>
                </p:cNvSpPr>
                <p:nvPr/>
              </p:nvSpPr>
              <p:spPr bwMode="auto">
                <a:xfrm>
                  <a:off x="769" y="3248"/>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88" name="Text Box 12"/>
                <p:cNvSpPr txBox="1">
                  <a:spLocks noChangeArrowheads="1"/>
                </p:cNvSpPr>
                <p:nvPr/>
              </p:nvSpPr>
              <p:spPr bwMode="auto">
                <a:xfrm>
                  <a:off x="2449" y="3248"/>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789" name="Text Box 13"/>
                <p:cNvSpPr txBox="1">
                  <a:spLocks noChangeArrowheads="1"/>
                </p:cNvSpPr>
                <p:nvPr/>
              </p:nvSpPr>
              <p:spPr bwMode="auto">
                <a:xfrm>
                  <a:off x="4129" y="3504"/>
                  <a:ext cx="1054"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Moderate</a:t>
                  </a:r>
                </a:p>
              </p:txBody>
            </p:sp>
          </p:grpSp>
          <p:grpSp>
            <p:nvGrpSpPr>
              <p:cNvPr id="75790" name="Group 14"/>
              <p:cNvGrpSpPr>
                <a:grpSpLocks/>
              </p:cNvGrpSpPr>
              <p:nvPr/>
            </p:nvGrpSpPr>
            <p:grpSpPr bwMode="auto">
              <a:xfrm>
                <a:off x="720" y="1184"/>
                <a:ext cx="4464" cy="768"/>
                <a:chOff x="720" y="1184"/>
                <a:chExt cx="4464" cy="768"/>
              </a:xfrm>
            </p:grpSpPr>
            <p:sp>
              <p:nvSpPr>
                <p:cNvPr id="75791" name="Rectangle 15"/>
                <p:cNvSpPr>
                  <a:spLocks noChangeArrowheads="1"/>
                </p:cNvSpPr>
                <p:nvPr/>
              </p:nvSpPr>
              <p:spPr bwMode="auto">
                <a:xfrm>
                  <a:off x="720" y="1232"/>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92" name="Rectangle 16"/>
                <p:cNvSpPr>
                  <a:spLocks noChangeArrowheads="1"/>
                </p:cNvSpPr>
                <p:nvPr/>
              </p:nvSpPr>
              <p:spPr bwMode="auto">
                <a:xfrm>
                  <a:off x="2448" y="1232"/>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793" name="Line 17"/>
                <p:cNvSpPr>
                  <a:spLocks noChangeShapeType="1"/>
                </p:cNvSpPr>
                <p:nvPr/>
              </p:nvSpPr>
              <p:spPr bwMode="auto">
                <a:xfrm>
                  <a:off x="1776" y="1568"/>
                  <a:ext cx="528" cy="0"/>
                </a:xfrm>
                <a:prstGeom prst="line">
                  <a:avLst/>
                </a:prstGeom>
                <a:noFill/>
                <a:ln w="38100">
                  <a:solidFill>
                    <a:schemeClr val="tx1"/>
                  </a:solidFill>
                  <a:round/>
                  <a:headEnd/>
                  <a:tailEnd type="triangle" w="med" len="med"/>
                </a:ln>
                <a:effectLst/>
              </p:spPr>
              <p:txBody>
                <a:bodyPr/>
                <a:lstStyle/>
                <a:p>
                  <a:endParaRPr lang="en-US"/>
                </a:p>
              </p:txBody>
            </p:sp>
            <p:sp>
              <p:nvSpPr>
                <p:cNvPr id="75794" name="Line 18"/>
                <p:cNvSpPr>
                  <a:spLocks noChangeShapeType="1"/>
                </p:cNvSpPr>
                <p:nvPr/>
              </p:nvSpPr>
              <p:spPr bwMode="auto">
                <a:xfrm>
                  <a:off x="3360" y="1568"/>
                  <a:ext cx="528" cy="0"/>
                </a:xfrm>
                <a:prstGeom prst="line">
                  <a:avLst/>
                </a:prstGeom>
                <a:noFill/>
                <a:ln w="38100">
                  <a:solidFill>
                    <a:schemeClr val="tx1"/>
                  </a:solidFill>
                  <a:round/>
                  <a:headEnd/>
                  <a:tailEnd type="triangle" w="med" len="med"/>
                </a:ln>
                <a:effectLst/>
              </p:spPr>
              <p:txBody>
                <a:bodyPr/>
                <a:lstStyle/>
                <a:p>
                  <a:endParaRPr lang="en-US"/>
                </a:p>
              </p:txBody>
            </p:sp>
            <p:sp>
              <p:nvSpPr>
                <p:cNvPr id="75795" name="Text Box 19"/>
                <p:cNvSpPr txBox="1">
                  <a:spLocks noChangeArrowheads="1"/>
                </p:cNvSpPr>
                <p:nvPr/>
              </p:nvSpPr>
              <p:spPr bwMode="auto">
                <a:xfrm>
                  <a:off x="769" y="1422"/>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96" name="Text Box 20"/>
                <p:cNvSpPr txBox="1">
                  <a:spLocks noChangeArrowheads="1"/>
                </p:cNvSpPr>
                <p:nvPr/>
              </p:nvSpPr>
              <p:spPr bwMode="auto">
                <a:xfrm>
                  <a:off x="2447" y="1422"/>
                  <a:ext cx="672"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sp>
              <p:nvSpPr>
                <p:cNvPr id="75797" name="AutoShape 21"/>
                <p:cNvSpPr>
                  <a:spLocks noChangeArrowheads="1"/>
                </p:cNvSpPr>
                <p:nvPr/>
              </p:nvSpPr>
              <p:spPr bwMode="auto">
                <a:xfrm>
                  <a:off x="4032" y="1184"/>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798" name="Text Box 22"/>
                <p:cNvSpPr txBox="1">
                  <a:spLocks noChangeArrowheads="1"/>
                </p:cNvSpPr>
                <p:nvPr/>
              </p:nvSpPr>
              <p:spPr bwMode="auto">
                <a:xfrm>
                  <a:off x="4271" y="1473"/>
                  <a:ext cx="673"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High</a:t>
                  </a:r>
                </a:p>
              </p:txBody>
            </p:sp>
          </p:grpSp>
          <p:grpSp>
            <p:nvGrpSpPr>
              <p:cNvPr id="75799" name="Group 23"/>
              <p:cNvGrpSpPr>
                <a:grpSpLocks/>
              </p:cNvGrpSpPr>
              <p:nvPr/>
            </p:nvGrpSpPr>
            <p:grpSpPr bwMode="auto">
              <a:xfrm>
                <a:off x="720" y="2096"/>
                <a:ext cx="4464" cy="768"/>
                <a:chOff x="720" y="2096"/>
                <a:chExt cx="4464" cy="768"/>
              </a:xfrm>
            </p:grpSpPr>
            <p:sp>
              <p:nvSpPr>
                <p:cNvPr id="75800" name="Rectangle 24"/>
                <p:cNvSpPr>
                  <a:spLocks noChangeArrowheads="1"/>
                </p:cNvSpPr>
                <p:nvPr/>
              </p:nvSpPr>
              <p:spPr bwMode="auto">
                <a:xfrm>
                  <a:off x="720" y="2144"/>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801" name="Rectangle 25"/>
                <p:cNvSpPr>
                  <a:spLocks noChangeArrowheads="1"/>
                </p:cNvSpPr>
                <p:nvPr/>
              </p:nvSpPr>
              <p:spPr bwMode="auto">
                <a:xfrm>
                  <a:off x="2448" y="2144"/>
                  <a:ext cx="720" cy="672"/>
                </a:xfrm>
                <a:prstGeom prst="rect">
                  <a:avLst/>
                </a:prstGeom>
                <a:solidFill>
                  <a:srgbClr val="AFCF7B"/>
                </a:solidFill>
                <a:ln w="9525">
                  <a:solidFill>
                    <a:schemeClr val="tx1"/>
                  </a:solidFill>
                  <a:miter lim="800000"/>
                  <a:headEnd/>
                  <a:tailEnd/>
                </a:ln>
                <a:effectLst/>
              </p:spPr>
              <p:txBody>
                <a:bodyPr wrap="none" anchor="ctr"/>
                <a:lstStyle/>
                <a:p>
                  <a:endParaRPr lang="en-US"/>
                </a:p>
              </p:txBody>
            </p:sp>
            <p:sp>
              <p:nvSpPr>
                <p:cNvPr id="75802" name="Line 26"/>
                <p:cNvSpPr>
                  <a:spLocks noChangeShapeType="1"/>
                </p:cNvSpPr>
                <p:nvPr/>
              </p:nvSpPr>
              <p:spPr bwMode="auto">
                <a:xfrm>
                  <a:off x="1776" y="2480"/>
                  <a:ext cx="528" cy="0"/>
                </a:xfrm>
                <a:prstGeom prst="line">
                  <a:avLst/>
                </a:prstGeom>
                <a:noFill/>
                <a:ln w="38100">
                  <a:solidFill>
                    <a:schemeClr val="tx1"/>
                  </a:solidFill>
                  <a:round/>
                  <a:headEnd/>
                  <a:tailEnd type="triangle" w="med" len="med"/>
                </a:ln>
                <a:effectLst/>
              </p:spPr>
              <p:txBody>
                <a:bodyPr/>
                <a:lstStyle/>
                <a:p>
                  <a:endParaRPr lang="en-US"/>
                </a:p>
              </p:txBody>
            </p:sp>
            <p:sp>
              <p:nvSpPr>
                <p:cNvPr id="75803" name="Line 27"/>
                <p:cNvSpPr>
                  <a:spLocks noChangeShapeType="1"/>
                </p:cNvSpPr>
                <p:nvPr/>
              </p:nvSpPr>
              <p:spPr bwMode="auto">
                <a:xfrm>
                  <a:off x="3360" y="2480"/>
                  <a:ext cx="528" cy="0"/>
                </a:xfrm>
                <a:prstGeom prst="line">
                  <a:avLst/>
                </a:prstGeom>
                <a:noFill/>
                <a:ln w="38100">
                  <a:solidFill>
                    <a:schemeClr val="tx1"/>
                  </a:solidFill>
                  <a:round/>
                  <a:headEnd/>
                  <a:tailEnd type="triangle" w="med" len="med"/>
                </a:ln>
                <a:effectLst/>
              </p:spPr>
              <p:txBody>
                <a:bodyPr/>
                <a:lstStyle/>
                <a:p>
                  <a:endParaRPr lang="en-US"/>
                </a:p>
              </p:txBody>
            </p:sp>
            <p:sp>
              <p:nvSpPr>
                <p:cNvPr id="75804" name="Text Box 28"/>
                <p:cNvSpPr txBox="1">
                  <a:spLocks noChangeArrowheads="1"/>
                </p:cNvSpPr>
                <p:nvPr/>
              </p:nvSpPr>
              <p:spPr bwMode="auto">
                <a:xfrm>
                  <a:off x="769" y="2336"/>
                  <a:ext cx="670"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805" name="Text Box 29"/>
                <p:cNvSpPr txBox="1">
                  <a:spLocks noChangeArrowheads="1"/>
                </p:cNvSpPr>
                <p:nvPr/>
              </p:nvSpPr>
              <p:spPr bwMode="auto">
                <a:xfrm>
                  <a:off x="2447" y="2336"/>
                  <a:ext cx="672"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sp>
              <p:nvSpPr>
                <p:cNvPr id="75806" name="AutoShape 30"/>
                <p:cNvSpPr>
                  <a:spLocks noChangeArrowheads="1"/>
                </p:cNvSpPr>
                <p:nvPr/>
              </p:nvSpPr>
              <p:spPr bwMode="auto">
                <a:xfrm>
                  <a:off x="4032" y="2096"/>
                  <a:ext cx="1152" cy="768"/>
                </a:xfrm>
                <a:prstGeom prst="triangle">
                  <a:avLst>
                    <a:gd name="adj" fmla="val 47361"/>
                  </a:avLst>
                </a:prstGeom>
                <a:solidFill>
                  <a:srgbClr val="AFCF7B"/>
                </a:solidFill>
                <a:ln w="9525">
                  <a:solidFill>
                    <a:schemeClr val="tx1"/>
                  </a:solidFill>
                  <a:miter lim="800000"/>
                  <a:headEnd/>
                  <a:tailEnd/>
                </a:ln>
                <a:effectLst/>
              </p:spPr>
              <p:txBody>
                <a:bodyPr wrap="none" anchor="ctr"/>
                <a:lstStyle/>
                <a:p>
                  <a:endParaRPr lang="en-US"/>
                </a:p>
              </p:txBody>
            </p:sp>
            <p:sp>
              <p:nvSpPr>
                <p:cNvPr id="75807" name="Text Box 31"/>
                <p:cNvSpPr txBox="1">
                  <a:spLocks noChangeArrowheads="1"/>
                </p:cNvSpPr>
                <p:nvPr/>
              </p:nvSpPr>
              <p:spPr bwMode="auto">
                <a:xfrm>
                  <a:off x="4271" y="2385"/>
                  <a:ext cx="673" cy="302"/>
                </a:xfrm>
                <a:prstGeom prst="rect">
                  <a:avLst/>
                </a:prstGeom>
                <a:noFill/>
                <a:ln w="9525">
                  <a:noFill/>
                  <a:miter lim="800000"/>
                  <a:headEnd/>
                  <a:tailEnd/>
                </a:ln>
                <a:effectLst/>
              </p:spPr>
              <p:txBody>
                <a:bodyPr>
                  <a:spAutoFit/>
                </a:bodyPr>
                <a:lstStyle/>
                <a:p>
                  <a:pPr algn="ctr">
                    <a:spcBef>
                      <a:spcPct val="50000"/>
                    </a:spcBef>
                  </a:pPr>
                  <a:r>
                    <a:rPr lang="en-US" sz="2400">
                      <a:latin typeface="Century Gothic" pitchFamily="34" charset="0"/>
                    </a:rPr>
                    <a:t>Low</a:t>
                  </a:r>
                </a:p>
              </p:txBody>
            </p:sp>
          </p:grpSp>
        </p:grpSp>
        <p:sp>
          <p:nvSpPr>
            <p:cNvPr id="75808" name="Text Box 32"/>
            <p:cNvSpPr txBox="1">
              <a:spLocks noChangeArrowheads="1"/>
            </p:cNvSpPr>
            <p:nvPr/>
          </p:nvSpPr>
          <p:spPr bwMode="auto">
            <a:xfrm>
              <a:off x="624" y="1248"/>
              <a:ext cx="1262" cy="257"/>
            </a:xfrm>
            <a:prstGeom prst="rect">
              <a:avLst/>
            </a:prstGeom>
            <a:noFill/>
            <a:ln w="9525">
              <a:noFill/>
              <a:miter lim="800000"/>
              <a:headEnd/>
              <a:tailEnd/>
            </a:ln>
            <a:effectLst/>
          </p:spPr>
          <p:txBody>
            <a:bodyPr>
              <a:spAutoFit/>
            </a:bodyPr>
            <a:lstStyle/>
            <a:p>
              <a:pPr algn="ctr">
                <a:spcBef>
                  <a:spcPct val="50000"/>
                </a:spcBef>
              </a:pPr>
              <a:r>
                <a:rPr lang="en-US" sz="2400" b="1">
                  <a:latin typeface="Century Gothic" pitchFamily="34" charset="0"/>
                </a:rPr>
                <a:t>Task Set-Up</a:t>
              </a:r>
            </a:p>
          </p:txBody>
        </p:sp>
        <p:sp>
          <p:nvSpPr>
            <p:cNvPr id="75809" name="Text Box 33"/>
            <p:cNvSpPr txBox="1">
              <a:spLocks noChangeArrowheads="1"/>
            </p:cNvSpPr>
            <p:nvPr/>
          </p:nvSpPr>
          <p:spPr bwMode="auto">
            <a:xfrm>
              <a:off x="2084" y="1248"/>
              <a:ext cx="1990" cy="249"/>
            </a:xfrm>
            <a:prstGeom prst="rect">
              <a:avLst/>
            </a:prstGeom>
            <a:noFill/>
            <a:ln w="9525">
              <a:noFill/>
              <a:miter lim="800000"/>
              <a:headEnd/>
              <a:tailEnd/>
            </a:ln>
            <a:effectLst/>
          </p:spPr>
          <p:txBody>
            <a:bodyPr>
              <a:spAutoFit/>
            </a:bodyPr>
            <a:lstStyle/>
            <a:p>
              <a:pPr algn="ctr">
                <a:spcBef>
                  <a:spcPct val="50000"/>
                </a:spcBef>
              </a:pPr>
              <a:r>
                <a:rPr lang="en-US" sz="2300" b="1">
                  <a:latin typeface="Century Gothic" pitchFamily="34" charset="0"/>
                </a:rPr>
                <a:t>Task Implementation</a:t>
              </a:r>
            </a:p>
          </p:txBody>
        </p:sp>
        <p:sp>
          <p:nvSpPr>
            <p:cNvPr id="75810" name="Text Box 34"/>
            <p:cNvSpPr txBox="1">
              <a:spLocks noChangeArrowheads="1"/>
            </p:cNvSpPr>
            <p:nvPr/>
          </p:nvSpPr>
          <p:spPr bwMode="auto">
            <a:xfrm>
              <a:off x="4014" y="1248"/>
              <a:ext cx="1602" cy="257"/>
            </a:xfrm>
            <a:prstGeom prst="rect">
              <a:avLst/>
            </a:prstGeom>
            <a:noFill/>
            <a:ln w="9525">
              <a:noFill/>
              <a:miter lim="800000"/>
              <a:headEnd/>
              <a:tailEnd/>
            </a:ln>
            <a:effectLst/>
          </p:spPr>
          <p:txBody>
            <a:bodyPr>
              <a:spAutoFit/>
            </a:bodyPr>
            <a:lstStyle/>
            <a:p>
              <a:pPr>
                <a:spcBef>
                  <a:spcPct val="50000"/>
                </a:spcBef>
              </a:pPr>
              <a:r>
                <a:rPr lang="en-US" sz="2400" b="1">
                  <a:latin typeface="Century Gothic" pitchFamily="34" charset="0"/>
                </a:rPr>
                <a:t>Student Learning</a:t>
              </a:r>
            </a:p>
          </p:txBody>
        </p:sp>
      </p:grpSp>
      <p:sp>
        <p:nvSpPr>
          <p:cNvPr id="75811" name="Rectangle 35"/>
          <p:cNvSpPr>
            <a:spLocks noGrp="1" noChangeArrowheads="1"/>
          </p:cNvSpPr>
          <p:nvPr>
            <p:ph type="title"/>
          </p:nvPr>
        </p:nvSpPr>
        <p:spPr>
          <a:xfrm>
            <a:off x="228600" y="152400"/>
            <a:ext cx="8763000" cy="1143000"/>
          </a:xfrm>
          <a:noFill/>
          <a:ln/>
        </p:spPr>
        <p:txBody>
          <a:bodyPr/>
          <a:lstStyle/>
          <a:p>
            <a:r>
              <a:rPr lang="en-US" b="0">
                <a:effectLst>
                  <a:outerShdw blurRad="38100" dist="38100" dir="2700000" algn="tl">
                    <a:srgbClr val="C0C0C0"/>
                  </a:outerShdw>
                </a:effectLst>
              </a:rPr>
              <a:t>Linking Task Level to Student Achievement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76200" y="1371600"/>
            <a:ext cx="7010400" cy="4876800"/>
          </a:xfrm>
          <a:noFill/>
          <a:ln/>
        </p:spPr>
        <p:txBody>
          <a:bodyPr/>
          <a:lstStyle/>
          <a:p>
            <a:pPr marL="1588" indent="-1588">
              <a:buFont typeface="Wingdings" pitchFamily="2" charset="2"/>
              <a:buNone/>
            </a:pPr>
            <a:r>
              <a:rPr lang="en-US" sz="2700"/>
              <a:t>	The instructional tasks teachers’ select are crucial in helping students make connections and learn important mathematics concepts.</a:t>
            </a:r>
          </a:p>
          <a:p>
            <a:pPr marL="1588" indent="-1588">
              <a:buFont typeface="Wingdings" pitchFamily="2" charset="2"/>
              <a:buNone/>
            </a:pPr>
            <a:r>
              <a:rPr lang="en-US" sz="2700"/>
              <a:t>Tasks that engage students in thinking about the defining characteristics of important mathematical concepts        help students develop a deep understanding of core mathematical  ideas that increase retention and     transfer of knowledge to new situations.</a:t>
            </a:r>
          </a:p>
        </p:txBody>
      </p:sp>
      <p:sp>
        <p:nvSpPr>
          <p:cNvPr id="77827" name="Rectangle 3"/>
          <p:cNvSpPr>
            <a:spLocks noGrp="1" noChangeArrowheads="1"/>
          </p:cNvSpPr>
          <p:nvPr>
            <p:ph type="title"/>
          </p:nvPr>
        </p:nvSpPr>
        <p:spPr>
          <a:xfrm>
            <a:off x="228600" y="152400"/>
            <a:ext cx="8686800" cy="1143000"/>
          </a:xfrm>
          <a:noFill/>
          <a:ln/>
        </p:spPr>
        <p:txBody>
          <a:bodyPr wrap="none"/>
          <a:lstStyle/>
          <a:p>
            <a:r>
              <a:rPr lang="en-US" b="0">
                <a:effectLst>
                  <a:outerShdw blurRad="38100" dist="38100" dir="2700000" algn="tl">
                    <a:srgbClr val="C0C0C0"/>
                  </a:outerShdw>
                </a:effectLst>
              </a:rPr>
              <a:t>Linking to Research/Literature </a:t>
            </a:r>
          </a:p>
        </p:txBody>
      </p:sp>
      <p:pic>
        <p:nvPicPr>
          <p:cNvPr id="77828" name="Picture 4" descr="computers"/>
          <p:cNvPicPr>
            <a:picLocks noChangeAspect="1" noChangeArrowheads="1"/>
          </p:cNvPicPr>
          <p:nvPr/>
        </p:nvPicPr>
        <p:blipFill>
          <a:blip r:embed="rId3" cstate="print"/>
          <a:srcRect/>
          <a:stretch>
            <a:fillRect/>
          </a:stretch>
        </p:blipFill>
        <p:spPr bwMode="auto">
          <a:xfrm>
            <a:off x="6781800" y="4191000"/>
            <a:ext cx="2133600" cy="19319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228600"/>
            <a:ext cx="8686800" cy="1143000"/>
          </a:xfrm>
          <a:noFill/>
          <a:ln/>
        </p:spPr>
        <p:txBody>
          <a:bodyPr/>
          <a:lstStyle/>
          <a:p>
            <a:pPr>
              <a:lnSpc>
                <a:spcPct val="90000"/>
              </a:lnSpc>
            </a:pPr>
            <a:r>
              <a:rPr lang="en-US" b="0">
                <a:effectLst>
                  <a:outerShdw blurRad="38100" dist="38100" dir="2700000" algn="tl">
                    <a:srgbClr val="C0C0C0"/>
                  </a:outerShdw>
                </a:effectLst>
              </a:rPr>
              <a:t>Linking to Research/Literature</a:t>
            </a:r>
          </a:p>
        </p:txBody>
      </p:sp>
      <p:sp>
        <p:nvSpPr>
          <p:cNvPr id="79875" name="Rectangle 3"/>
          <p:cNvSpPr>
            <a:spLocks noGrp="1" noChangeArrowheads="1"/>
          </p:cNvSpPr>
          <p:nvPr>
            <p:ph type="body" idx="1"/>
          </p:nvPr>
        </p:nvSpPr>
        <p:spPr>
          <a:xfrm>
            <a:off x="457200" y="1295400"/>
            <a:ext cx="8001000" cy="4495800"/>
          </a:xfrm>
          <a:noFill/>
          <a:ln/>
        </p:spPr>
        <p:txBody>
          <a:bodyPr/>
          <a:lstStyle/>
          <a:p>
            <a:pPr>
              <a:lnSpc>
                <a:spcPct val="80000"/>
              </a:lnSpc>
              <a:buFont typeface="Wingdings" pitchFamily="2" charset="2"/>
              <a:buNone/>
            </a:pPr>
            <a:r>
              <a:rPr lang="en-US" sz="2400"/>
              <a:t>	</a:t>
            </a:r>
          </a:p>
          <a:p>
            <a:pPr>
              <a:lnSpc>
                <a:spcPct val="90000"/>
              </a:lnSpc>
              <a:buFont typeface="Wingdings" pitchFamily="2" charset="2"/>
              <a:buNone/>
            </a:pPr>
            <a:r>
              <a:rPr lang="en-US"/>
              <a:t>	</a:t>
            </a:r>
            <a:r>
              <a:rPr lang="en-US" sz="3200"/>
              <a:t>“Effective mathematics teaching requires  understanding what students know and need to learn and then challenging and supporting them to learn it well.” </a:t>
            </a:r>
          </a:p>
          <a:p>
            <a:pPr>
              <a:buFont typeface="Wingdings" pitchFamily="2" charset="2"/>
              <a:buNone/>
            </a:pPr>
            <a:endParaRPr lang="en-US" sz="3200"/>
          </a:p>
          <a:p>
            <a:pPr>
              <a:buFont typeface="Wingdings" pitchFamily="2" charset="2"/>
              <a:buNone/>
            </a:pPr>
            <a:endParaRPr lang="en-US"/>
          </a:p>
          <a:p>
            <a:pPr>
              <a:buFont typeface="Wingdings" pitchFamily="2" charset="2"/>
              <a:buNone/>
            </a:pPr>
            <a:r>
              <a:rPr lang="en-US"/>
              <a:t> 						         </a:t>
            </a:r>
            <a:r>
              <a:rPr lang="en-US" sz="1800"/>
              <a:t>NCTM, 2000, p.16</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228600"/>
            <a:ext cx="8686800" cy="1143000"/>
          </a:xfrm>
          <a:noFill/>
          <a:ln/>
        </p:spPr>
        <p:txBody>
          <a:bodyPr/>
          <a:lstStyle/>
          <a:p>
            <a:pPr>
              <a:lnSpc>
                <a:spcPct val="90000"/>
              </a:lnSpc>
            </a:pPr>
            <a:r>
              <a:rPr lang="en-US" b="0" dirty="0" smtClean="0">
                <a:effectLst>
                  <a:outerShdw blurRad="38100" dist="38100" dir="2700000" algn="tl">
                    <a:srgbClr val="C0C0C0"/>
                  </a:outerShdw>
                </a:effectLst>
              </a:rPr>
              <a:t>Reflection</a:t>
            </a:r>
            <a:endParaRPr lang="en-US" b="0" dirty="0">
              <a:effectLst>
                <a:outerShdw blurRad="38100" dist="38100" dir="2700000" algn="tl">
                  <a:srgbClr val="C0C0C0"/>
                </a:outerShdw>
              </a:effectLst>
            </a:endParaRPr>
          </a:p>
        </p:txBody>
      </p:sp>
      <p:sp>
        <p:nvSpPr>
          <p:cNvPr id="79875" name="Rectangle 3"/>
          <p:cNvSpPr>
            <a:spLocks noGrp="1" noChangeArrowheads="1"/>
          </p:cNvSpPr>
          <p:nvPr>
            <p:ph type="body" idx="1"/>
          </p:nvPr>
        </p:nvSpPr>
        <p:spPr>
          <a:xfrm>
            <a:off x="0" y="762000"/>
            <a:ext cx="8686800" cy="4495800"/>
          </a:xfrm>
          <a:noFill/>
          <a:ln/>
        </p:spPr>
        <p:txBody>
          <a:bodyPr/>
          <a:lstStyle/>
          <a:p>
            <a:pPr>
              <a:lnSpc>
                <a:spcPct val="80000"/>
              </a:lnSpc>
              <a:buFont typeface="Wingdings" pitchFamily="2" charset="2"/>
              <a:buNone/>
            </a:pPr>
            <a:r>
              <a:rPr lang="en-US" sz="2400" dirty="0"/>
              <a:t>	</a:t>
            </a:r>
          </a:p>
          <a:p>
            <a:pPr>
              <a:lnSpc>
                <a:spcPct val="90000"/>
              </a:lnSpc>
              <a:buNone/>
            </a:pPr>
            <a:r>
              <a:rPr lang="en-US" dirty="0" smtClean="0"/>
              <a:t>	</a:t>
            </a:r>
            <a:r>
              <a:rPr lang="en-US" sz="3200" dirty="0" smtClean="0"/>
              <a:t>Please individually answer the questions below </a:t>
            </a:r>
            <a:r>
              <a:rPr lang="en-US" sz="3200" dirty="0" smtClean="0"/>
              <a:t>on an index card </a:t>
            </a:r>
            <a:r>
              <a:rPr lang="en-US" sz="3200" dirty="0" smtClean="0"/>
              <a:t>:</a:t>
            </a:r>
          </a:p>
          <a:p>
            <a:pPr>
              <a:lnSpc>
                <a:spcPct val="90000"/>
              </a:lnSpc>
              <a:buNone/>
            </a:pPr>
            <a:endParaRPr lang="en-US" sz="3200" dirty="0" smtClean="0"/>
          </a:p>
          <a:p>
            <a:pPr>
              <a:lnSpc>
                <a:spcPct val="90000"/>
              </a:lnSpc>
              <a:buNone/>
            </a:pPr>
            <a:r>
              <a:rPr lang="en-US" sz="3200" dirty="0" smtClean="0"/>
              <a:t>	</a:t>
            </a:r>
            <a:r>
              <a:rPr lang="en-US" sz="3200" i="1" dirty="0" smtClean="0"/>
              <a:t>What </a:t>
            </a:r>
            <a:r>
              <a:rPr lang="en-US" sz="3200" i="1" dirty="0" smtClean="0"/>
              <a:t>implications may the experience of the Task Sort have on my teaching?</a:t>
            </a:r>
          </a:p>
          <a:p>
            <a:pPr>
              <a:lnSpc>
                <a:spcPct val="90000"/>
              </a:lnSpc>
              <a:buFont typeface="Wingdings" pitchFamily="2" charset="2"/>
              <a:buNone/>
            </a:pPr>
            <a:endParaRPr lang="en-US" sz="3200" i="1" dirty="0" smtClean="0"/>
          </a:p>
          <a:p>
            <a:pPr>
              <a:lnSpc>
                <a:spcPct val="90000"/>
              </a:lnSpc>
              <a:buFont typeface="Wingdings" pitchFamily="2" charset="2"/>
              <a:buNone/>
            </a:pPr>
            <a:r>
              <a:rPr lang="en-US" sz="3200" i="1" dirty="0" smtClean="0"/>
              <a:t>	What </a:t>
            </a:r>
            <a:r>
              <a:rPr lang="en-US" sz="3200" i="1" dirty="0" smtClean="0"/>
              <a:t>and </a:t>
            </a:r>
            <a:r>
              <a:rPr lang="en-US" sz="3200" i="1" dirty="0" smtClean="0"/>
              <a:t>how can I share important pieces of the Task Sort back on </a:t>
            </a:r>
            <a:r>
              <a:rPr lang="en-US" sz="3200" i="1" dirty="0" smtClean="0"/>
              <a:t>my </a:t>
            </a:r>
            <a:r>
              <a:rPr lang="en-US" sz="3200" i="1" dirty="0" smtClean="0"/>
              <a:t>campus</a:t>
            </a:r>
            <a:r>
              <a:rPr lang="en-US" sz="3200" i="1" dirty="0" smtClean="0"/>
              <a:t>?</a:t>
            </a:r>
          </a:p>
          <a:p>
            <a:pPr>
              <a:lnSpc>
                <a:spcPct val="90000"/>
              </a:lnSpc>
              <a:buFont typeface="Wingdings" pitchFamily="2" charset="2"/>
              <a:buNone/>
            </a:pPr>
            <a:endParaRPr lang="en-US" sz="3200" dirty="0"/>
          </a:p>
          <a:p>
            <a:pPr>
              <a:buFont typeface="Wingdings" pitchFamily="2" charset="2"/>
              <a:buNone/>
            </a:pPr>
            <a:endParaRPr lang="en-US" sz="3200" dirty="0"/>
          </a:p>
          <a:p>
            <a:pPr>
              <a:buFont typeface="Wingdings" pitchFamily="2" charset="2"/>
              <a:buNone/>
            </a:pPr>
            <a:endParaRPr lang="en-US" dirty="0"/>
          </a:p>
          <a:p>
            <a:pPr>
              <a:buFont typeface="Wingdings" pitchFamily="2" charset="2"/>
              <a:buNone/>
            </a:pPr>
            <a:r>
              <a:rPr lang="en-US" dirty="0"/>
              <a:t> 						</a:t>
            </a:r>
            <a:endParaRPr lang="en-US" sz="1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228600"/>
            <a:ext cx="8305800" cy="990600"/>
          </a:xfrm>
        </p:spPr>
        <p:txBody>
          <a:bodyPr/>
          <a:lstStyle/>
          <a:p>
            <a:r>
              <a:rPr lang="en-US" sz="4000" b="0" dirty="0" smtClean="0">
                <a:solidFill>
                  <a:srgbClr val="6A8DB6"/>
                </a:solidFill>
              </a:rPr>
              <a:t> Hundred Board Activities</a:t>
            </a:r>
            <a:endParaRPr lang="en-US" sz="3200" b="0" dirty="0">
              <a:solidFill>
                <a:srgbClr val="6A8DB6"/>
              </a:solidFill>
              <a:latin typeface="Chalkboard" charset="0"/>
            </a:endParaRPr>
          </a:p>
        </p:txBody>
      </p:sp>
      <p:sp>
        <p:nvSpPr>
          <p:cNvPr id="15363" name="Rectangle 3"/>
          <p:cNvSpPr>
            <a:spLocks noGrp="1" noChangeArrowheads="1"/>
          </p:cNvSpPr>
          <p:nvPr>
            <p:ph type="body" idx="1"/>
          </p:nvPr>
        </p:nvSpPr>
        <p:spPr>
          <a:xfrm>
            <a:off x="838200" y="1219200"/>
            <a:ext cx="7467600" cy="4171950"/>
          </a:xfrm>
        </p:spPr>
        <p:txBody>
          <a:bodyPr/>
          <a:lstStyle/>
          <a:p>
            <a:pPr marL="457200" indent="-457200">
              <a:lnSpc>
                <a:spcPct val="110000"/>
              </a:lnSpc>
            </a:pPr>
            <a:r>
              <a:rPr lang="en-US" sz="3200" dirty="0" smtClean="0"/>
              <a:t>Explore Hundred Board Activities across grade levels 3, 4 and 5.</a:t>
            </a:r>
            <a:endParaRPr lang="en-US" sz="3200" dirty="0"/>
          </a:p>
        </p:txBody>
      </p:sp>
      <p:pic>
        <p:nvPicPr>
          <p:cNvPr id="4" name="Picture 3"/>
          <p:cNvPicPr/>
          <p:nvPr/>
        </p:nvPicPr>
        <p:blipFill>
          <a:blip r:embed="rId3" cstate="print"/>
          <a:srcRect/>
          <a:stretch>
            <a:fillRect/>
          </a:stretch>
        </p:blipFill>
        <p:spPr bwMode="auto">
          <a:xfrm>
            <a:off x="2981325" y="2590800"/>
            <a:ext cx="3648075" cy="3445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Hundred Board Patterns</a:t>
            </a:r>
            <a:endParaRPr lang="en-US" sz="4000" b="0" dirty="0">
              <a:effectLst>
                <a:outerShdw blurRad="38100" dist="38100" dir="2700000" algn="tl">
                  <a:srgbClr val="C0C0C0"/>
                </a:outerShdw>
              </a:effectLst>
            </a:endParaRPr>
          </a:p>
        </p:txBody>
      </p:sp>
      <p:pic>
        <p:nvPicPr>
          <p:cNvPr id="4" name="Picture 3"/>
          <p:cNvPicPr/>
          <p:nvPr/>
        </p:nvPicPr>
        <p:blipFill>
          <a:blip r:embed="rId3" cstate="print"/>
          <a:srcRect/>
          <a:stretch>
            <a:fillRect/>
          </a:stretch>
        </p:blipFill>
        <p:spPr bwMode="auto">
          <a:xfrm>
            <a:off x="1752600" y="990600"/>
            <a:ext cx="5334000" cy="518159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1295400"/>
            <a:ext cx="8534400" cy="4648200"/>
          </a:xfrm>
        </p:spPr>
        <p:txBody>
          <a:bodyPr/>
          <a:lstStyle/>
          <a:p>
            <a:pPr>
              <a:lnSpc>
                <a:spcPct val="110000"/>
              </a:lnSpc>
            </a:pPr>
            <a:r>
              <a:rPr lang="en-US" sz="2700" dirty="0" smtClean="0"/>
              <a:t>Solve, analyze, and discuss mathematical tasks</a:t>
            </a:r>
          </a:p>
          <a:p>
            <a:pPr>
              <a:lnSpc>
                <a:spcPct val="110000"/>
              </a:lnSpc>
            </a:pPr>
            <a:r>
              <a:rPr lang="en-US" sz="2700" dirty="0" smtClean="0"/>
              <a:t>Consider the effects of different levels of mathematical tasks on students’ achievement</a:t>
            </a:r>
          </a:p>
          <a:p>
            <a:pPr>
              <a:lnSpc>
                <a:spcPct val="110000"/>
              </a:lnSpc>
            </a:pPr>
            <a:r>
              <a:rPr lang="en-US" sz="2700" dirty="0" smtClean="0"/>
              <a:t>Investigate patterns of numbers in hundred, fifty and eighty board</a:t>
            </a:r>
          </a:p>
          <a:p>
            <a:pPr>
              <a:lnSpc>
                <a:spcPct val="110000"/>
              </a:lnSpc>
            </a:pPr>
            <a:r>
              <a:rPr lang="en-US" sz="2700" dirty="0" smtClean="0"/>
              <a:t>Explore Hundred Board activities across grade levels 3, 4, and 5</a:t>
            </a:r>
          </a:p>
          <a:p>
            <a:pPr>
              <a:lnSpc>
                <a:spcPct val="110000"/>
              </a:lnSpc>
            </a:pPr>
            <a:r>
              <a:rPr lang="en-US" sz="2700" dirty="0" smtClean="0"/>
              <a:t>Extend hundred board activities to multiples, factors, prime &amp; composite numbers, sequences &amp; algebraic rules</a:t>
            </a:r>
            <a:endParaRPr lang="en-US" sz="2700" dirty="0"/>
          </a:p>
        </p:txBody>
      </p:sp>
      <p:sp>
        <p:nvSpPr>
          <p:cNvPr id="11269" name="Rectangle 5"/>
          <p:cNvSpPr>
            <a:spLocks noGrp="1" noChangeArrowheads="1"/>
          </p:cNvSpPr>
          <p:nvPr>
            <p:ph type="title"/>
          </p:nvPr>
        </p:nvSpPr>
        <p:spPr>
          <a:xfrm>
            <a:off x="457200" y="136525"/>
            <a:ext cx="8229600" cy="1143000"/>
          </a:xfrm>
          <a:noFill/>
          <a:ln/>
        </p:spPr>
        <p:txBody>
          <a:bodyPr/>
          <a:lstStyle/>
          <a:p>
            <a:r>
              <a:rPr lang="en-US" b="0" dirty="0" smtClean="0">
                <a:effectLst>
                  <a:outerShdw blurRad="38100" dist="38100" dir="2700000" algn="tl">
                    <a:srgbClr val="C0C0C0"/>
                  </a:outerShdw>
                </a:effectLst>
              </a:rPr>
              <a:t>Learning Outcomes—Day 1</a:t>
            </a:r>
            <a:endParaRPr lang="en-US" b="0" dirty="0">
              <a:effectLst>
                <a:outerShdw blurRad="38100" dist="38100" dir="2700000" algn="tl">
                  <a:srgbClr val="C0C0C0"/>
                </a:outerShdw>
              </a:effectLst>
            </a:endParaRPr>
          </a:p>
        </p:txBody>
      </p:sp>
      <p:sp>
        <p:nvSpPr>
          <p:cNvPr id="11270" name="Text Box 6"/>
          <p:cNvSpPr txBox="1">
            <a:spLocks noChangeArrowheads="1"/>
          </p:cNvSpPr>
          <p:nvPr/>
        </p:nvSpPr>
        <p:spPr bwMode="auto">
          <a:xfrm>
            <a:off x="3184525" y="928688"/>
            <a:ext cx="5730875" cy="366712"/>
          </a:xfrm>
          <a:prstGeom prst="rect">
            <a:avLst/>
          </a:prstGeom>
          <a:noFill/>
          <a:ln w="9525">
            <a:noFill/>
            <a:miter lim="800000"/>
            <a:headEnd/>
            <a:tailEnd/>
          </a:ln>
          <a:effectLst/>
        </p:spPr>
        <p:txBody>
          <a:bodyPr>
            <a:spAutoFit/>
          </a:bodyPr>
          <a:lstStyle/>
          <a:p>
            <a:pPr algn="ctr"/>
            <a:r>
              <a:rPr lang="en-US">
                <a:solidFill>
                  <a:srgbClr val="3366CC"/>
                </a:solidFill>
                <a:latin typeface="Century Gothic" pitchFamily="34" charset="0"/>
              </a:rPr>
              <a:t>Aligning teaching to the way students learn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752600"/>
            <a:ext cx="85344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What patterns do you notice in the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noProof="0" dirty="0" smtClean="0">
                <a:latin typeface="+mn-lt"/>
              </a:rPr>
              <a:t>In your patterns, how are the values of the numbers changing?</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noProof="0" dirty="0" smtClean="0">
                <a:latin typeface="+mn-lt"/>
              </a:rPr>
              <a:t>Share your patterns at your tables, be ready to share patterns with the whole group.</a:t>
            </a:r>
          </a:p>
        </p:txBody>
      </p:sp>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Hundred Board Patterns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Eighty Board Patterns</a:t>
            </a:r>
            <a:endParaRPr lang="en-US" sz="4000" b="0" dirty="0">
              <a:effectLst>
                <a:outerShdw blurRad="38100" dist="38100" dir="2700000" algn="tl">
                  <a:srgbClr val="C0C0C0"/>
                </a:outerShdw>
              </a:effectLst>
            </a:endParaRPr>
          </a:p>
        </p:txBody>
      </p:sp>
      <p:pic>
        <p:nvPicPr>
          <p:cNvPr id="5" name="Picture 4"/>
          <p:cNvPicPr/>
          <p:nvPr/>
        </p:nvPicPr>
        <p:blipFill>
          <a:blip r:embed="rId3" cstate="print"/>
          <a:srcRect l="18463" t="23333" r="56350" b="8333"/>
          <a:stretch>
            <a:fillRect/>
          </a:stretch>
        </p:blipFill>
        <p:spPr bwMode="auto">
          <a:xfrm>
            <a:off x="1981200" y="1219200"/>
            <a:ext cx="5334000" cy="4495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76200"/>
            <a:ext cx="8686800" cy="1143000"/>
          </a:xfrm>
        </p:spPr>
        <p:txBody>
          <a:bodyPr/>
          <a:lstStyle/>
          <a:p>
            <a:r>
              <a:rPr lang="en-US" sz="4000" b="0" dirty="0" smtClean="0">
                <a:effectLst>
                  <a:outerShdw blurRad="38100" dist="38100" dir="2700000" algn="tl">
                    <a:srgbClr val="C0C0C0"/>
                  </a:outerShdw>
                </a:effectLst>
              </a:rPr>
              <a:t>Fifty Board Patterns</a:t>
            </a:r>
            <a:endParaRPr lang="en-US" sz="4000" b="0" dirty="0">
              <a:effectLst>
                <a:outerShdw blurRad="38100" dist="38100" dir="2700000" algn="tl">
                  <a:srgbClr val="C0C0C0"/>
                </a:outerShdw>
              </a:effectLst>
            </a:endParaRPr>
          </a:p>
        </p:txBody>
      </p:sp>
      <p:pic>
        <p:nvPicPr>
          <p:cNvPr id="4" name="Picture 3"/>
          <p:cNvPicPr/>
          <p:nvPr/>
        </p:nvPicPr>
        <p:blipFill>
          <a:blip r:embed="rId3" cstate="print"/>
          <a:srcRect l="6571" t="21539" r="72115" b="6667"/>
          <a:stretch>
            <a:fillRect/>
          </a:stretch>
        </p:blipFill>
        <p:spPr bwMode="auto">
          <a:xfrm>
            <a:off x="2057400" y="1143000"/>
            <a:ext cx="4876800" cy="4876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828800"/>
            <a:ext cx="85344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Complete your “Missing Pieces” without</a:t>
            </a:r>
            <a:r>
              <a:rPr kumimoji="0" lang="en-US" sz="3200" b="0" i="0" u="none" strike="noStrike" kern="0" cap="none" spc="0" normalizeH="0" noProof="0" dirty="0" smtClean="0">
                <a:ln>
                  <a:noFill/>
                </a:ln>
                <a:solidFill>
                  <a:schemeClr val="tx1"/>
                </a:solidFill>
                <a:effectLst/>
                <a:uLnTx/>
                <a:uFillTx/>
                <a:latin typeface="+mn-lt"/>
                <a:ea typeface="+mn-ea"/>
                <a:cs typeface="+mn-cs"/>
              </a:rPr>
              <a:t> using your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dirty="0" smtClean="0">
                <a:latin typeface="+mn-lt"/>
              </a:rPr>
              <a:t>Find the other participants in the room that have the same </a:t>
            </a:r>
            <a:r>
              <a:rPr lang="en-US" sz="3200" b="1" i="1" kern="0" dirty="0" smtClean="0">
                <a:latin typeface="+mn-lt"/>
              </a:rPr>
              <a:t>completed </a:t>
            </a:r>
            <a:r>
              <a:rPr lang="en-US" sz="3200" kern="0" dirty="0" smtClean="0">
                <a:latin typeface="+mn-lt"/>
              </a:rPr>
              <a:t>piece of the Hundred Board.</a:t>
            </a:r>
          </a:p>
          <a:p>
            <a:pPr marL="342900" marR="0" lvl="0" indent="-342900" algn="l" defTabSz="914400" rtl="0" eaLnBrk="1" fontAlgn="base" latinLnBrk="0" hangingPunct="1">
              <a:lnSpc>
                <a:spcPct val="100000"/>
              </a:lnSpc>
              <a:spcBef>
                <a:spcPct val="20000"/>
              </a:spcBef>
              <a:spcAft>
                <a:spcPct val="0"/>
              </a:spcAft>
              <a:buClr>
                <a:srgbClr val="478BB9"/>
              </a:buClr>
              <a:buSzPct val="120000"/>
              <a:buFont typeface="Wingdings" pitchFamily="2" charset="2"/>
              <a:buChar char="§"/>
              <a:tabLst/>
              <a:defRPr/>
            </a:pPr>
            <a:r>
              <a:rPr lang="en-US" sz="3200" kern="0" dirty="0" smtClean="0">
                <a:latin typeface="+mn-lt"/>
              </a:rPr>
              <a:t>Discuss and compare with your new group how you completed the Missing Pieces.  Be ready to share with the class</a:t>
            </a:r>
            <a:endParaRPr lang="en-US" sz="3200" kern="0" noProof="0" dirty="0" smtClean="0">
              <a:latin typeface="+mn-lt"/>
            </a:endParaRPr>
          </a:p>
        </p:txBody>
      </p:sp>
      <p:sp>
        <p:nvSpPr>
          <p:cNvPr id="6" name="Rectangle 2"/>
          <p:cNvSpPr txBox="1">
            <a:spLocks noChangeArrowheads="1"/>
          </p:cNvSpPr>
          <p:nvPr/>
        </p:nvSpPr>
        <p:spPr bwMode="auto">
          <a:xfrm>
            <a:off x="914400" y="381000"/>
            <a:ext cx="4572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Missing Pieces</a:t>
            </a:r>
          </a:p>
        </p:txBody>
      </p:sp>
      <p:graphicFrame>
        <p:nvGraphicFramePr>
          <p:cNvPr id="8" name="Table 7"/>
          <p:cNvGraphicFramePr>
            <a:graphicFrameLocks noGrp="1"/>
          </p:cNvGraphicFramePr>
          <p:nvPr/>
        </p:nvGraphicFramePr>
        <p:xfrm>
          <a:off x="5257800" y="152400"/>
          <a:ext cx="1752600" cy="1752600"/>
        </p:xfrm>
        <a:graphic>
          <a:graphicData uri="http://schemas.openxmlformats.org/drawingml/2006/table">
            <a:tbl>
              <a:tblPr/>
              <a:tblGrid>
                <a:gridCol w="438150"/>
                <a:gridCol w="438150"/>
                <a:gridCol w="438150"/>
                <a:gridCol w="438150"/>
              </a:tblGrid>
              <a:tr h="350520">
                <a:tc>
                  <a:txBody>
                    <a:bodyPr/>
                    <a:lstStyle/>
                    <a:p>
                      <a:pPr marL="0" marR="0" algn="ctr">
                        <a:lnSpc>
                          <a:spcPct val="115000"/>
                        </a:lnSpc>
                        <a:spcBef>
                          <a:spcPts val="0"/>
                        </a:spcBef>
                        <a:spcAft>
                          <a:spcPts val="0"/>
                        </a:spcAft>
                      </a:pPr>
                      <a:endParaRPr lang="en-US" sz="2000" dirty="0">
                        <a:latin typeface="Trebuchet MS"/>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52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52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35052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35052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dirty="0">
                        <a:latin typeface="Trebuchet MS"/>
                        <a:ea typeface="Calibri"/>
                        <a:cs typeface="Times New Roman"/>
                      </a:endParaRPr>
                    </a:p>
                  </a:txBody>
                  <a:tcPr marL="68580" marR="68580" marT="0" marB="0" anchor="ctr">
                    <a:lnL>
                      <a:noFill/>
                    </a:lnL>
                    <a:lnR>
                      <a:noFill/>
                    </a:lnR>
                    <a:lnT>
                      <a:noFill/>
                    </a:lnT>
                    <a:lnB>
                      <a:noFill/>
                    </a:lnB>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28600" y="3810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j-lt"/>
                <a:ea typeface="+mj-ea"/>
                <a:cs typeface="+mj-cs"/>
              </a:rPr>
              <a:t>Missing Pieces</a:t>
            </a:r>
          </a:p>
        </p:txBody>
      </p:sp>
      <p:graphicFrame>
        <p:nvGraphicFramePr>
          <p:cNvPr id="4" name="Table 3"/>
          <p:cNvGraphicFramePr>
            <a:graphicFrameLocks noGrp="1"/>
          </p:cNvGraphicFramePr>
          <p:nvPr/>
        </p:nvGraphicFramePr>
        <p:xfrm>
          <a:off x="3048000" y="1676400"/>
          <a:ext cx="3169920" cy="3733800"/>
        </p:xfrm>
        <a:graphic>
          <a:graphicData uri="http://schemas.openxmlformats.org/drawingml/2006/table">
            <a:tbl>
              <a:tblPr/>
              <a:tblGrid>
                <a:gridCol w="792480"/>
                <a:gridCol w="792480"/>
                <a:gridCol w="792480"/>
                <a:gridCol w="792480"/>
              </a:tblGrid>
              <a:tr h="74676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76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74676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746760">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Trebuchet M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endParaRPr lang="en-US" sz="2000" dirty="0">
                        <a:latin typeface="Trebuchet MS"/>
                        <a:ea typeface="Calibri"/>
                        <a:cs typeface="Times New Roman"/>
                      </a:endParaRPr>
                    </a:p>
                  </a:txBody>
                  <a:tcPr marL="68580" marR="68580" marT="0" marB="0" anchor="ctr">
                    <a:lnL>
                      <a:noFill/>
                    </a:lnL>
                    <a:lnR>
                      <a:noFill/>
                    </a:lnR>
                    <a:lnT>
                      <a:noFill/>
                    </a:lnT>
                    <a:lnB>
                      <a:noFill/>
                    </a:lnB>
                  </a:tcPr>
                </a:tc>
              </a:tr>
            </a:tbl>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28600" y="304800"/>
            <a:ext cx="8763000" cy="1143000"/>
          </a:xfrm>
        </p:spPr>
        <p:txBody>
          <a:bodyPr/>
          <a:lstStyle/>
          <a:p>
            <a:r>
              <a:rPr lang="en-US" b="0" dirty="0" smtClean="0">
                <a:effectLst>
                  <a:outerShdw blurRad="38100" dist="38100" dir="2700000" algn="tl">
                    <a:srgbClr val="C0C0C0"/>
                  </a:outerShdw>
                </a:effectLst>
              </a:rPr>
              <a:t>Hundred Board Arrow Paths</a:t>
            </a:r>
            <a:endParaRPr lang="en-US" sz="4000" b="0" dirty="0">
              <a:effectLst>
                <a:outerShdw blurRad="38100" dist="38100" dir="2700000" algn="tl">
                  <a:srgbClr val="C0C0C0"/>
                </a:outerShdw>
              </a:effectLst>
            </a:endParaRPr>
          </a:p>
        </p:txBody>
      </p:sp>
      <p:sp>
        <p:nvSpPr>
          <p:cNvPr id="4" name="Content Placeholder 3"/>
          <p:cNvSpPr>
            <a:spLocks noGrp="1"/>
          </p:cNvSpPr>
          <p:nvPr>
            <p:ph idx="1"/>
          </p:nvPr>
        </p:nvSpPr>
        <p:spPr>
          <a:xfrm>
            <a:off x="381000" y="1524000"/>
            <a:ext cx="7924800" cy="4114800"/>
          </a:xfrm>
        </p:spPr>
        <p:txBody>
          <a:bodyPr/>
          <a:lstStyle/>
          <a:p>
            <a:pPr>
              <a:buNone/>
            </a:pPr>
            <a:r>
              <a:rPr lang="en-US" sz="2400" dirty="0">
                <a:solidFill>
                  <a:schemeClr val="tx1"/>
                </a:solidFill>
                <a:latin typeface="+mn-lt"/>
                <a:ea typeface="+mn-ea"/>
                <a:cs typeface="+mn-cs"/>
              </a:rPr>
              <a:t>1) Explain how each of these arrows changes a number on a Hundred Board.</a:t>
            </a:r>
          </a:p>
          <a:p>
            <a:pPr lvl="0">
              <a:buNone/>
            </a:pPr>
            <a:r>
              <a:rPr lang="en-US" sz="2400" dirty="0" smtClean="0">
                <a:solidFill>
                  <a:schemeClr val="tx1"/>
                </a:solidFill>
                <a:latin typeface="+mn-lt"/>
                <a:ea typeface="+mn-ea"/>
                <a:cs typeface="+mn-cs"/>
              </a:rPr>
              <a:t>               </a:t>
            </a:r>
            <a:endParaRPr lang="en-US" sz="2400" dirty="0" smtClean="0"/>
          </a:p>
          <a:p>
            <a:pPr lvl="0">
              <a:buNone/>
            </a:pP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	     	</a:t>
            </a:r>
          </a:p>
          <a:p>
            <a:pPr lvl="0">
              <a:buNone/>
            </a:pPr>
            <a:r>
              <a:rPr lang="en-US" sz="2400" dirty="0"/>
              <a:t>	</a:t>
            </a:r>
            <a:r>
              <a:rPr lang="en-US" sz="2400" dirty="0" smtClean="0"/>
              <a:t>	      </a:t>
            </a:r>
          </a:p>
          <a:p>
            <a:pPr lvl="0">
              <a:buNone/>
            </a:pPr>
            <a:endParaRPr lang="en-US" sz="2400" dirty="0" smtClean="0"/>
          </a:p>
          <a:p>
            <a:pPr lvl="0">
              <a:buNone/>
            </a:pP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	     </a:t>
            </a:r>
            <a:endParaRPr lang="en-US" sz="2400" dirty="0">
              <a:solidFill>
                <a:schemeClr val="tx1"/>
              </a:solidFill>
              <a:latin typeface="+mn-lt"/>
              <a:ea typeface="+mn-ea"/>
              <a:cs typeface="+mn-cs"/>
            </a:endParaRPr>
          </a:p>
        </p:txBody>
      </p:sp>
      <p:cxnSp>
        <p:nvCxnSpPr>
          <p:cNvPr id="6" name="Straight Arrow Connector 5"/>
          <p:cNvCxnSpPr/>
          <p:nvPr/>
        </p:nvCxnSpPr>
        <p:spPr>
          <a:xfrm>
            <a:off x="2590800" y="2514600"/>
            <a:ext cx="83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rot="10800000">
            <a:off x="2590800" y="3429000"/>
            <a:ext cx="83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rot="5400000">
            <a:off x="2667794" y="44950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rot="5400000" flipH="1" flipV="1">
            <a:off x="2743994" y="53332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V="1">
            <a:off x="4419600" y="2362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nvGrpSpPr>
          <p:cNvPr id="11" name="Group 10"/>
          <p:cNvGrpSpPr/>
          <p:nvPr/>
        </p:nvGrpSpPr>
        <p:grpSpPr>
          <a:xfrm>
            <a:off x="4419600" y="3124200"/>
            <a:ext cx="990599" cy="2438400"/>
            <a:chOff x="2590800" y="3505200"/>
            <a:chExt cx="990599" cy="2438400"/>
          </a:xfrm>
        </p:grpSpPr>
        <p:cxnSp>
          <p:nvCxnSpPr>
            <p:cNvPr id="13" name="Straight Arrow Connector 12"/>
            <p:cNvCxnSpPr/>
            <p:nvPr/>
          </p:nvCxnSpPr>
          <p:spPr>
            <a:xfrm>
              <a:off x="2743200" y="3505200"/>
              <a:ext cx="6858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rot="10800000">
              <a:off x="2590800" y="4648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10800000" flipV="1">
              <a:off x="2819399" y="5410200"/>
              <a:ext cx="7620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b="0" dirty="0" smtClean="0">
                <a:effectLst>
                  <a:outerShdw blurRad="38100" dist="38100" dir="2700000" algn="tl">
                    <a:srgbClr val="C0C0C0"/>
                  </a:outerShdw>
                </a:effectLst>
              </a:rPr>
              <a:t>Hundred Board Arrow Paths</a:t>
            </a:r>
            <a:endParaRPr lang="en-US" b="0" dirty="0">
              <a:effectLst>
                <a:outerShdw blurRad="38100" dist="38100" dir="2700000" algn="tl">
                  <a:srgbClr val="C0C0C0"/>
                </a:outerShdw>
              </a:effectLst>
            </a:endParaRPr>
          </a:p>
        </p:txBody>
      </p:sp>
      <p:sp>
        <p:nvSpPr>
          <p:cNvPr id="95235" name="Rectangle 3"/>
          <p:cNvSpPr>
            <a:spLocks noGrp="1" noChangeArrowheads="1"/>
          </p:cNvSpPr>
          <p:nvPr>
            <p:ph type="body" idx="1"/>
          </p:nvPr>
        </p:nvSpPr>
        <p:spPr>
          <a:xfrm>
            <a:off x="381000" y="1371600"/>
            <a:ext cx="8382000" cy="4267200"/>
          </a:xfrm>
        </p:spPr>
        <p:txBody>
          <a:bodyPr/>
          <a:lstStyle/>
          <a:p>
            <a:pPr>
              <a:buNone/>
            </a:pPr>
            <a:r>
              <a:rPr lang="en-US" sz="2400" dirty="0">
                <a:solidFill>
                  <a:schemeClr val="tx1"/>
                </a:solidFill>
                <a:latin typeface="+mn-lt"/>
                <a:ea typeface="+mn-ea"/>
                <a:cs typeface="+mn-cs"/>
              </a:rPr>
              <a:t> </a:t>
            </a:r>
            <a:r>
              <a:rPr lang="en-US" sz="2400" dirty="0" smtClean="0"/>
              <a:t> 2) Create 2 different arrow paths that start at 12 and end at 46. Draw the arrows and each number it takes you to.  Then below, write the number sentence that represents your arrow path.</a:t>
            </a:r>
          </a:p>
          <a:p>
            <a:pPr>
              <a:buNone/>
            </a:pPr>
            <a:endParaRPr lang="en-US" sz="2400" dirty="0" smtClean="0"/>
          </a:p>
          <a:p>
            <a:pPr>
              <a:buNone/>
            </a:pPr>
            <a:r>
              <a:rPr lang="en-US" sz="2400" dirty="0" smtClean="0"/>
              <a:t>		12______________________________________46</a:t>
            </a:r>
          </a:p>
          <a:p>
            <a:pPr>
              <a:buNone/>
            </a:pPr>
            <a:r>
              <a:rPr lang="en-US" sz="2400" dirty="0" smtClean="0"/>
              <a:t>		Number Sentence:__________________________</a:t>
            </a:r>
          </a:p>
          <a:p>
            <a:pPr>
              <a:buNone/>
            </a:pPr>
            <a:r>
              <a:rPr lang="en-US" sz="2400" dirty="0" smtClean="0"/>
              <a:t>		12______________________________________46</a:t>
            </a:r>
          </a:p>
          <a:p>
            <a:pPr>
              <a:buNone/>
            </a:pPr>
            <a:r>
              <a:rPr lang="en-US" sz="2400" dirty="0" smtClean="0"/>
              <a:t>		Number Sentence:______________________________________</a:t>
            </a:r>
            <a:endParaRPr lang="en-US" sz="2400"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1905000"/>
            <a:ext cx="8686800" cy="4191000"/>
          </a:xfrm>
        </p:spPr>
        <p:txBody>
          <a:bodyPr/>
          <a:lstStyle/>
          <a:p>
            <a:pPr>
              <a:buNone/>
            </a:pPr>
            <a:r>
              <a:rPr lang="en-US" sz="3600" dirty="0">
                <a:solidFill>
                  <a:schemeClr val="tx1"/>
                </a:solidFill>
                <a:latin typeface="+mn-lt"/>
                <a:ea typeface="+mn-ea"/>
                <a:cs typeface="+mn-cs"/>
              </a:rPr>
              <a:t> </a:t>
            </a:r>
            <a:r>
              <a:rPr lang="en-US" sz="3600" dirty="0"/>
              <a:t>3</a:t>
            </a:r>
            <a:r>
              <a:rPr lang="en-US" sz="3600" dirty="0" smtClean="0"/>
              <a:t>) Create 2 different arrow paths that start and end at 78 so that on a Hundred Board the paths form either a triangle, parallelogram, pentagon or hexagon.  (Each arrow path must create a different shape)</a:t>
            </a:r>
          </a:p>
          <a:p>
            <a:pPr>
              <a:buNone/>
            </a:pPr>
            <a:r>
              <a:rPr lang="en-US" sz="3600" dirty="0" smtClean="0"/>
              <a:t>   78______________________________78</a:t>
            </a:r>
            <a:endParaRPr lang="en-US" sz="3200" dirty="0" smtClean="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br>
              <a:rPr lang="en-US" b="0" dirty="0" smtClean="0">
                <a:effectLst>
                  <a:outerShdw blurRad="38100" dist="38100" dir="2700000" algn="tl">
                    <a:srgbClr val="C0C0C0"/>
                  </a:outerShdw>
                </a:effectLst>
              </a:rPr>
            </a:br>
            <a:r>
              <a:rPr lang="en-US" sz="4000" b="0" dirty="0" smtClean="0">
                <a:effectLst>
                  <a:outerShdw blurRad="38100" dist="38100" dir="2700000" algn="tl">
                    <a:srgbClr val="C0C0C0"/>
                  </a:outerShdw>
                </a:effectLst>
              </a:rPr>
              <a:t>Grade 4</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1905000"/>
            <a:ext cx="8686800" cy="4191000"/>
          </a:xfrm>
        </p:spPr>
        <p:txBody>
          <a:bodyPr/>
          <a:lstStyle/>
          <a:p>
            <a:pPr>
              <a:buNone/>
            </a:pPr>
            <a:r>
              <a:rPr lang="en-US" sz="3600" dirty="0">
                <a:solidFill>
                  <a:schemeClr val="tx1"/>
                </a:solidFill>
                <a:latin typeface="+mn-lt"/>
                <a:ea typeface="+mn-ea"/>
                <a:cs typeface="+mn-cs"/>
              </a:rPr>
              <a:t> </a:t>
            </a:r>
            <a:r>
              <a:rPr lang="en-US" sz="3400" dirty="0" smtClean="0"/>
              <a:t>4</a:t>
            </a:r>
            <a:r>
              <a:rPr lang="en-US" sz="3400" dirty="0" smtClean="0">
                <a:solidFill>
                  <a:schemeClr val="tx1"/>
                </a:solidFill>
                <a:latin typeface="+mn-lt"/>
                <a:ea typeface="+mn-ea"/>
                <a:cs typeface="+mn-cs"/>
              </a:rPr>
              <a:t>) </a:t>
            </a:r>
            <a:r>
              <a:rPr lang="en-US" sz="3600" dirty="0" smtClean="0"/>
              <a:t>Create an arrow path so that on a Hundred Board the path forms your favorite letter of the alphabet.</a:t>
            </a:r>
          </a:p>
          <a:p>
            <a:pPr>
              <a:buNone/>
            </a:pPr>
            <a:r>
              <a:rPr lang="en-US" sz="3600" dirty="0" smtClean="0"/>
              <a:t>    	Starts at ______   </a:t>
            </a:r>
          </a:p>
          <a:p>
            <a:pPr>
              <a:buNone/>
            </a:pPr>
            <a:r>
              <a:rPr lang="en-US" sz="3600" dirty="0" smtClean="0"/>
              <a:t>     _____________________________	</a:t>
            </a:r>
          </a:p>
          <a:p>
            <a:pPr>
              <a:buNone/>
            </a:pPr>
            <a:r>
              <a:rPr lang="en-US" sz="3600" dirty="0" smtClean="0"/>
              <a:t>		Ends at ______        </a:t>
            </a:r>
            <a:endParaRPr lang="en-US" sz="3600"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2286000"/>
            <a:ext cx="8686800" cy="3352800"/>
          </a:xfrm>
        </p:spPr>
        <p:txBody>
          <a:bodyPr/>
          <a:lstStyle/>
          <a:p>
            <a:pPr>
              <a:buNone/>
            </a:pPr>
            <a:r>
              <a:rPr lang="en-US" sz="3600" dirty="0">
                <a:solidFill>
                  <a:schemeClr val="tx1"/>
                </a:solidFill>
                <a:latin typeface="+mn-lt"/>
                <a:ea typeface="+mn-ea"/>
                <a:cs typeface="+mn-cs"/>
              </a:rPr>
              <a:t> </a:t>
            </a:r>
            <a:r>
              <a:rPr lang="en-US" sz="4000" dirty="0" smtClean="0"/>
              <a:t>5</a:t>
            </a:r>
            <a:r>
              <a:rPr lang="en-US" sz="4000" dirty="0" smtClean="0">
                <a:solidFill>
                  <a:schemeClr val="tx1"/>
                </a:solidFill>
                <a:latin typeface="+mn-lt"/>
                <a:ea typeface="+mn-ea"/>
                <a:cs typeface="+mn-cs"/>
              </a:rPr>
              <a:t>) Draw every possible pair of arrows that make NO change to a number.  </a:t>
            </a:r>
            <a:endParaRPr lang="en-US" sz="4000"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0">
                <a:solidFill>
                  <a:srgbClr val="6A8DB6"/>
                </a:solidFill>
                <a:effectLst>
                  <a:outerShdw blurRad="38100" dist="38100" dir="2700000" algn="tl">
                    <a:srgbClr val="C0C0C0"/>
                  </a:outerShdw>
                </a:effectLst>
              </a:rPr>
              <a:t>Who are we?</a:t>
            </a:r>
          </a:p>
        </p:txBody>
      </p:sp>
      <p:sp>
        <p:nvSpPr>
          <p:cNvPr id="13315" name="Rectangle 3"/>
          <p:cNvSpPr>
            <a:spLocks noGrp="1" noChangeArrowheads="1"/>
          </p:cNvSpPr>
          <p:nvPr>
            <p:ph type="body" idx="1"/>
          </p:nvPr>
        </p:nvSpPr>
        <p:spPr>
          <a:xfrm>
            <a:off x="381000" y="1981200"/>
            <a:ext cx="8458200" cy="3657600"/>
          </a:xfrm>
        </p:spPr>
        <p:txBody>
          <a:bodyPr/>
          <a:lstStyle/>
          <a:p>
            <a:pPr>
              <a:spcBef>
                <a:spcPct val="50000"/>
              </a:spcBef>
            </a:pPr>
            <a:r>
              <a:rPr lang="en-US" sz="3200" dirty="0"/>
              <a:t>Look at the graphs about us.</a:t>
            </a:r>
          </a:p>
          <a:p>
            <a:pPr>
              <a:spcBef>
                <a:spcPct val="50000"/>
              </a:spcBef>
            </a:pPr>
            <a:r>
              <a:rPr lang="en-US" sz="3200" dirty="0"/>
              <a:t>What do you notice?</a:t>
            </a:r>
          </a:p>
          <a:p>
            <a:pPr>
              <a:spcBef>
                <a:spcPct val="50000"/>
              </a:spcBef>
            </a:pPr>
            <a:r>
              <a:rPr lang="en-US" sz="3200" dirty="0" smtClean="0"/>
              <a:t>As a table, </a:t>
            </a:r>
            <a:r>
              <a:rPr lang="en-US" sz="3200" dirty="0"/>
              <a:t>write a single sentence that best describes </a:t>
            </a:r>
            <a:r>
              <a:rPr lang="en-US" sz="3200" dirty="0" smtClean="0"/>
              <a:t>the whole group. </a:t>
            </a:r>
            <a:endParaRPr lang="en-US" sz="3200" dirty="0"/>
          </a:p>
          <a:p>
            <a:endParaRPr lang="en-US" sz="3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Hundred Board Arrow Paths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228600" y="2133600"/>
            <a:ext cx="8686800" cy="4191000"/>
          </a:xfrm>
        </p:spPr>
        <p:txBody>
          <a:bodyPr/>
          <a:lstStyle/>
          <a:p>
            <a:pPr>
              <a:buNone/>
            </a:pPr>
            <a:r>
              <a:rPr lang="en-US" sz="3400" dirty="0" smtClean="0"/>
              <a:t>6)  Does          make the same change to a number as         ?  </a:t>
            </a:r>
          </a:p>
          <a:p>
            <a:pPr>
              <a:buNone/>
            </a:pPr>
            <a:r>
              <a:rPr lang="en-US" sz="3400" dirty="0"/>
              <a:t>	</a:t>
            </a:r>
            <a:endParaRPr lang="en-US" sz="3400" dirty="0" smtClean="0"/>
          </a:p>
          <a:p>
            <a:pPr>
              <a:buNone/>
            </a:pPr>
            <a:r>
              <a:rPr lang="en-US" sz="3400" dirty="0"/>
              <a:t>	</a:t>
            </a:r>
            <a:r>
              <a:rPr lang="en-US" sz="3400" dirty="0" smtClean="0"/>
              <a:t>Justify your answer with numeric examples from the Hundred Board.</a:t>
            </a:r>
          </a:p>
        </p:txBody>
      </p:sp>
      <p:cxnSp>
        <p:nvCxnSpPr>
          <p:cNvPr id="9" name="Straight Arrow Connector 8"/>
          <p:cNvCxnSpPr/>
          <p:nvPr/>
        </p:nvCxnSpPr>
        <p:spPr>
          <a:xfrm rot="5400000" flipH="1" flipV="1">
            <a:off x="1905794" y="23614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rot="10800000" flipV="1">
            <a:off x="2438401" y="2209800"/>
            <a:ext cx="6858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rot="5400000" flipH="1" flipV="1">
            <a:off x="3886994" y="2971006"/>
            <a:ext cx="608806"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rot="10800000" flipV="1">
            <a:off x="3276601" y="2743200"/>
            <a:ext cx="6858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28600" y="228600"/>
            <a:ext cx="8686800" cy="1554163"/>
          </a:xfrm>
        </p:spPr>
        <p:txBody>
          <a:bodyPr/>
          <a:lstStyle/>
          <a:p>
            <a:r>
              <a:rPr lang="en-US" b="0">
                <a:effectLst>
                  <a:outerShdw blurRad="38100" dist="38100" dir="2700000" algn="tl">
                    <a:srgbClr val="C0C0C0"/>
                  </a:outerShdw>
                </a:effectLst>
              </a:rPr>
              <a:t>Looking through </a:t>
            </a:r>
            <a:br>
              <a:rPr lang="en-US" b="0">
                <a:effectLst>
                  <a:outerShdw blurRad="38100" dist="38100" dir="2700000" algn="tl">
                    <a:srgbClr val="C0C0C0"/>
                  </a:outerShdw>
                </a:effectLst>
              </a:rPr>
            </a:br>
            <a:r>
              <a:rPr lang="en-US" b="0">
                <a:effectLst>
                  <a:outerShdw blurRad="38100" dist="38100" dir="2700000" algn="tl">
                    <a:srgbClr val="C0C0C0"/>
                  </a:outerShdw>
                </a:effectLst>
              </a:rPr>
              <a:t>Teacher Lenses</a:t>
            </a:r>
          </a:p>
        </p:txBody>
      </p:sp>
      <p:sp>
        <p:nvSpPr>
          <p:cNvPr id="91139" name="Rectangle 3"/>
          <p:cNvSpPr>
            <a:spLocks noGrp="1" noChangeArrowheads="1"/>
          </p:cNvSpPr>
          <p:nvPr>
            <p:ph type="body" idx="1"/>
          </p:nvPr>
        </p:nvSpPr>
        <p:spPr>
          <a:xfrm>
            <a:off x="228600" y="2133600"/>
            <a:ext cx="6705600" cy="3962400"/>
          </a:xfrm>
        </p:spPr>
        <p:txBody>
          <a:bodyPr/>
          <a:lstStyle/>
          <a:p>
            <a:r>
              <a:rPr lang="en-US"/>
              <a:t>How would you characterize the level of this task: High or low cognitive demand?</a:t>
            </a:r>
          </a:p>
          <a:p>
            <a:pPr>
              <a:spcBef>
                <a:spcPct val="50000"/>
              </a:spcBef>
            </a:pPr>
            <a:r>
              <a:rPr lang="en-US"/>
              <a:t>What mathematical ideas are embedded in the task?</a:t>
            </a:r>
          </a:p>
          <a:p>
            <a:pPr>
              <a:spcBef>
                <a:spcPct val="50000"/>
              </a:spcBef>
            </a:pPr>
            <a:r>
              <a:rPr lang="en-US"/>
              <a:t>What makes this worthwhile mathematics?</a:t>
            </a:r>
          </a:p>
        </p:txBody>
      </p:sp>
      <p:pic>
        <p:nvPicPr>
          <p:cNvPr id="91140" name="Picture 4" descr="OldSchool02"/>
          <p:cNvPicPr>
            <a:picLocks noChangeAspect="1" noChangeArrowheads="1"/>
          </p:cNvPicPr>
          <p:nvPr/>
        </p:nvPicPr>
        <p:blipFill>
          <a:blip r:embed="rId3" cstate="print"/>
          <a:srcRect/>
          <a:stretch>
            <a:fillRect/>
          </a:stretch>
        </p:blipFill>
        <p:spPr bwMode="auto">
          <a:xfrm>
            <a:off x="6172200" y="3886200"/>
            <a:ext cx="2743200" cy="2141538"/>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1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11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body" sz="half" idx="1"/>
          </p:nvPr>
        </p:nvSpPr>
        <p:spPr>
          <a:xfrm>
            <a:off x="533400" y="1524000"/>
            <a:ext cx="8077200" cy="533400"/>
          </a:xfrm>
          <a:noFill/>
          <a:ln/>
        </p:spPr>
        <p:txBody>
          <a:bodyPr/>
          <a:lstStyle/>
          <a:p>
            <a:pPr algn="ctr">
              <a:lnSpc>
                <a:spcPct val="90000"/>
              </a:lnSpc>
              <a:buFont typeface="Wingdings" pitchFamily="2" charset="2"/>
              <a:buNone/>
            </a:pPr>
            <a:r>
              <a:rPr lang="en-US" sz="2000"/>
              <a:t>The Mathematical Tasks Framework</a:t>
            </a:r>
          </a:p>
          <a:p>
            <a:pPr algn="ctr">
              <a:lnSpc>
                <a:spcPct val="90000"/>
              </a:lnSpc>
              <a:buFont typeface="Wingdings" pitchFamily="2" charset="2"/>
              <a:buNone/>
            </a:pPr>
            <a:endParaRPr lang="en-US" sz="2000"/>
          </a:p>
        </p:txBody>
      </p:sp>
      <p:sp>
        <p:nvSpPr>
          <p:cNvPr id="129027" name="Rectangle 3"/>
          <p:cNvSpPr>
            <a:spLocks noChangeArrowheads="1"/>
          </p:cNvSpPr>
          <p:nvPr/>
        </p:nvSpPr>
        <p:spPr bwMode="auto">
          <a:xfrm>
            <a:off x="533400" y="2135188"/>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pPr algn="ctr"/>
            <a:endParaRPr lang="en-US" sz="2400">
              <a:solidFill>
                <a:srgbClr val="FFFFF3"/>
              </a:solidFill>
              <a:latin typeface="Times New Roman" pitchFamily="18" charset="0"/>
            </a:endParaRPr>
          </a:p>
        </p:txBody>
      </p:sp>
      <p:sp>
        <p:nvSpPr>
          <p:cNvPr id="129028" name="Rectangle 4"/>
          <p:cNvSpPr>
            <a:spLocks noChangeArrowheads="1"/>
          </p:cNvSpPr>
          <p:nvPr/>
        </p:nvSpPr>
        <p:spPr bwMode="auto">
          <a:xfrm>
            <a:off x="27432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29" name="Rectangle 5"/>
          <p:cNvSpPr>
            <a:spLocks noChangeArrowheads="1"/>
          </p:cNvSpPr>
          <p:nvPr/>
        </p:nvSpPr>
        <p:spPr bwMode="auto">
          <a:xfrm>
            <a:off x="4953000" y="2133600"/>
            <a:ext cx="1676400" cy="3276600"/>
          </a:xfrm>
          <a:prstGeom prst="re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30" name="AutoShape 6"/>
          <p:cNvSpPr>
            <a:spLocks noChangeArrowheads="1"/>
          </p:cNvSpPr>
          <p:nvPr/>
        </p:nvSpPr>
        <p:spPr bwMode="auto">
          <a:xfrm>
            <a:off x="7010400" y="2133600"/>
            <a:ext cx="1676400" cy="3276600"/>
          </a:xfrm>
          <a:prstGeom prst="flowChartExtract">
            <a:avLst/>
          </a:prstGeom>
          <a:solidFill>
            <a:srgbClr val="093678">
              <a:alpha val="50000"/>
            </a:srgbClr>
          </a:solidFill>
          <a:ln w="9525">
            <a:solidFill>
              <a:schemeClr val="tx1"/>
            </a:solidFill>
            <a:miter lim="800000"/>
            <a:headEnd/>
            <a:tailEnd/>
          </a:ln>
          <a:effectLst/>
        </p:spPr>
        <p:txBody>
          <a:bodyPr wrap="none" anchor="ctr"/>
          <a:lstStyle/>
          <a:p>
            <a:endParaRPr lang="en-US"/>
          </a:p>
        </p:txBody>
      </p:sp>
      <p:sp>
        <p:nvSpPr>
          <p:cNvPr id="129031" name="Text Box 7"/>
          <p:cNvSpPr txBox="1">
            <a:spLocks noChangeArrowheads="1"/>
          </p:cNvSpPr>
          <p:nvPr/>
        </p:nvSpPr>
        <p:spPr bwMode="auto">
          <a:xfrm>
            <a:off x="533400" y="2670175"/>
            <a:ext cx="1828800" cy="228441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they appear in curricular/ instructional materials</a:t>
            </a:r>
          </a:p>
        </p:txBody>
      </p:sp>
      <p:sp>
        <p:nvSpPr>
          <p:cNvPr id="129032" name="Text Box 8"/>
          <p:cNvSpPr txBox="1">
            <a:spLocks noChangeArrowheads="1"/>
          </p:cNvSpPr>
          <p:nvPr/>
        </p:nvSpPr>
        <p:spPr bwMode="auto">
          <a:xfrm>
            <a:off x="2743200" y="2698750"/>
            <a:ext cx="1752600" cy="1279525"/>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lnSpc>
                <a:spcPct val="110000"/>
              </a:lnSpc>
              <a:spcBef>
                <a:spcPct val="50000"/>
              </a:spcBef>
            </a:pPr>
            <a:r>
              <a:rPr lang="en-US" sz="2000" b="1">
                <a:solidFill>
                  <a:schemeClr val="bg1"/>
                </a:solidFill>
              </a:rPr>
              <a:t>as set up by the teachers</a:t>
            </a:r>
            <a:endParaRPr lang="en-US" sz="2000" b="1">
              <a:solidFill>
                <a:schemeClr val="bg1"/>
              </a:solidFill>
              <a:latin typeface="Trebuchet MS" pitchFamily="34" charset="0"/>
            </a:endParaRPr>
          </a:p>
        </p:txBody>
      </p:sp>
      <p:sp>
        <p:nvSpPr>
          <p:cNvPr id="129033" name="Text Box 9"/>
          <p:cNvSpPr txBox="1">
            <a:spLocks noChangeArrowheads="1"/>
          </p:cNvSpPr>
          <p:nvPr/>
        </p:nvSpPr>
        <p:spPr bwMode="auto">
          <a:xfrm>
            <a:off x="4953000" y="2714625"/>
            <a:ext cx="1905000" cy="1554163"/>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rPr>
              <a:t>TASKS       </a:t>
            </a:r>
          </a:p>
          <a:p>
            <a:pPr>
              <a:spcBef>
                <a:spcPct val="50000"/>
              </a:spcBef>
            </a:pPr>
            <a:r>
              <a:rPr lang="en-US" sz="2000" b="1">
                <a:solidFill>
                  <a:schemeClr val="bg1"/>
                </a:solidFill>
              </a:rPr>
              <a:t>as </a:t>
            </a:r>
          </a:p>
          <a:p>
            <a:pPr>
              <a:lnSpc>
                <a:spcPct val="40000"/>
              </a:lnSpc>
              <a:spcBef>
                <a:spcPct val="50000"/>
              </a:spcBef>
            </a:pPr>
            <a:r>
              <a:rPr lang="en-US" sz="2000" b="1">
                <a:solidFill>
                  <a:schemeClr val="bg1"/>
                </a:solidFill>
              </a:rPr>
              <a:t>implemented </a:t>
            </a:r>
          </a:p>
          <a:p>
            <a:pPr>
              <a:lnSpc>
                <a:spcPct val="70000"/>
              </a:lnSpc>
              <a:spcBef>
                <a:spcPct val="50000"/>
              </a:spcBef>
            </a:pPr>
            <a:r>
              <a:rPr lang="en-US" sz="2000" b="1">
                <a:solidFill>
                  <a:schemeClr val="bg1"/>
                </a:solidFill>
              </a:rPr>
              <a:t>by students</a:t>
            </a:r>
          </a:p>
        </p:txBody>
      </p:sp>
      <p:sp>
        <p:nvSpPr>
          <p:cNvPr id="129034" name="Text Box 10"/>
          <p:cNvSpPr txBox="1">
            <a:spLocks noChangeArrowheads="1"/>
          </p:cNvSpPr>
          <p:nvPr/>
        </p:nvSpPr>
        <p:spPr bwMode="auto">
          <a:xfrm>
            <a:off x="7162800" y="4040188"/>
            <a:ext cx="1752600" cy="1370012"/>
          </a:xfrm>
          <a:prstGeom prst="rect">
            <a:avLst/>
          </a:prstGeom>
          <a:noFill/>
          <a:ln w="9525">
            <a:noFill/>
            <a:miter lim="800000"/>
            <a:headEnd/>
            <a:tailEnd/>
          </a:ln>
          <a:effectLst/>
        </p:spPr>
        <p:txBody>
          <a:bodyPr>
            <a:spAutoFit/>
          </a:bodyPr>
          <a:lstStyle/>
          <a:p>
            <a:pPr>
              <a:spcBef>
                <a:spcPct val="50000"/>
              </a:spcBef>
            </a:pPr>
            <a:endParaRPr lang="en-US" sz="2400" b="1">
              <a:solidFill>
                <a:schemeClr val="bg1"/>
              </a:solidFill>
              <a:latin typeface="Trebuchet MS" pitchFamily="34" charset="0"/>
            </a:endParaRPr>
          </a:p>
          <a:p>
            <a:pPr>
              <a:spcBef>
                <a:spcPct val="50000"/>
              </a:spcBef>
            </a:pPr>
            <a:r>
              <a:rPr lang="en-US" sz="2400" b="1">
                <a:solidFill>
                  <a:schemeClr val="bg1"/>
                </a:solidFill>
              </a:rPr>
              <a:t>Student Learning</a:t>
            </a:r>
          </a:p>
        </p:txBody>
      </p:sp>
      <p:sp>
        <p:nvSpPr>
          <p:cNvPr id="129035" name="Line 11"/>
          <p:cNvSpPr>
            <a:spLocks noChangeShapeType="1"/>
          </p:cNvSpPr>
          <p:nvPr/>
        </p:nvSpPr>
        <p:spPr bwMode="auto">
          <a:xfrm>
            <a:off x="22860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6" name="Line 12"/>
          <p:cNvSpPr>
            <a:spLocks noChangeShapeType="1"/>
          </p:cNvSpPr>
          <p:nvPr/>
        </p:nvSpPr>
        <p:spPr bwMode="auto">
          <a:xfrm>
            <a:off x="4495800" y="34305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7" name="Line 13"/>
          <p:cNvSpPr>
            <a:spLocks noChangeShapeType="1"/>
          </p:cNvSpPr>
          <p:nvPr/>
        </p:nvSpPr>
        <p:spPr bwMode="auto">
          <a:xfrm>
            <a:off x="6781800" y="3506788"/>
            <a:ext cx="381000" cy="0"/>
          </a:xfrm>
          <a:prstGeom prst="line">
            <a:avLst/>
          </a:prstGeom>
          <a:noFill/>
          <a:ln w="38100">
            <a:solidFill>
              <a:schemeClr val="tx1"/>
            </a:solidFill>
            <a:round/>
            <a:headEnd/>
            <a:tailEnd type="triangle" w="med" len="med"/>
          </a:ln>
          <a:effectLst/>
        </p:spPr>
        <p:txBody>
          <a:bodyPr/>
          <a:lstStyle/>
          <a:p>
            <a:endParaRPr lang="en-US"/>
          </a:p>
        </p:txBody>
      </p:sp>
      <p:sp>
        <p:nvSpPr>
          <p:cNvPr id="129038" name="Text Box 14"/>
          <p:cNvSpPr txBox="1">
            <a:spLocks noChangeArrowheads="1"/>
          </p:cNvSpPr>
          <p:nvPr/>
        </p:nvSpPr>
        <p:spPr bwMode="auto">
          <a:xfrm>
            <a:off x="3429000" y="5792788"/>
            <a:ext cx="5486400" cy="257175"/>
          </a:xfrm>
          <a:prstGeom prst="rect">
            <a:avLst/>
          </a:prstGeom>
          <a:noFill/>
          <a:ln w="9525">
            <a:noFill/>
            <a:miter lim="800000"/>
            <a:headEnd/>
            <a:tailEnd/>
          </a:ln>
          <a:effectLst/>
        </p:spPr>
        <p:txBody>
          <a:bodyPr>
            <a:spAutoFit/>
          </a:bodyPr>
          <a:lstStyle/>
          <a:p>
            <a:pPr algn="r">
              <a:lnSpc>
                <a:spcPct val="90000"/>
              </a:lnSpc>
              <a:spcBef>
                <a:spcPct val="20000"/>
              </a:spcBef>
            </a:pPr>
            <a:r>
              <a:rPr lang="en-US" sz="1200">
                <a:cs typeface="Times New Roman" pitchFamily="18" charset="0"/>
              </a:rPr>
              <a:t>Stein, Smith, Henningsen, &amp; Silver, 2000, p. 4</a:t>
            </a:r>
            <a:endParaRPr lang="en-US" sz="1200"/>
          </a:p>
        </p:txBody>
      </p:sp>
      <p:sp>
        <p:nvSpPr>
          <p:cNvPr id="129039" name="Rectangle 15"/>
          <p:cNvSpPr>
            <a:spLocks noChangeArrowheads="1"/>
          </p:cNvSpPr>
          <p:nvPr/>
        </p:nvSpPr>
        <p:spPr bwMode="auto">
          <a:xfrm>
            <a:off x="457200" y="228600"/>
            <a:ext cx="8229600" cy="1143000"/>
          </a:xfrm>
          <a:prstGeom prst="rect">
            <a:avLst/>
          </a:prstGeom>
          <a:noFill/>
          <a:ln w="9525">
            <a:noFill/>
            <a:miter lim="800000"/>
            <a:headEnd/>
            <a:tailEnd/>
          </a:ln>
          <a:effectLst/>
        </p:spPr>
        <p:txBody>
          <a:bodyPr anchor="ctr"/>
          <a:lstStyle/>
          <a:p>
            <a:pPr algn="ctr"/>
            <a:r>
              <a:rPr lang="en-US" sz="4400">
                <a:latin typeface="Century Gothic" pitchFamily="34" charset="0"/>
              </a:rPr>
              <a:t>Linking to Literature/Research</a:t>
            </a:r>
          </a:p>
        </p:txBody>
      </p:sp>
      <p:sp>
        <p:nvSpPr>
          <p:cNvPr id="129040" name="Text Box 16"/>
          <p:cNvSpPr txBox="1">
            <a:spLocks noChangeArrowheads="1"/>
          </p:cNvSpPr>
          <p:nvPr/>
        </p:nvSpPr>
        <p:spPr bwMode="auto">
          <a:xfrm>
            <a:off x="3336925" y="1066800"/>
            <a:ext cx="5730875" cy="366713"/>
          </a:xfrm>
          <a:prstGeom prst="rect">
            <a:avLst/>
          </a:prstGeom>
          <a:noFill/>
          <a:ln w="9525">
            <a:noFill/>
            <a:miter lim="800000"/>
            <a:headEnd/>
            <a:tailEnd/>
          </a:ln>
          <a:effectLst/>
        </p:spPr>
        <p:txBody>
          <a:bodyPr>
            <a:spAutoFit/>
          </a:bodyPr>
          <a:lstStyle/>
          <a:p>
            <a:pPr algn="ctr"/>
            <a:r>
              <a:rPr lang="en-US">
                <a:solidFill>
                  <a:srgbClr val="6A8DB6"/>
                </a:solidFill>
                <a:latin typeface="Century Gothic" pitchFamily="34" charset="0"/>
              </a:rPr>
              <a:t>The QUASAR Project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Exploring Multiples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457200" y="1600200"/>
            <a:ext cx="8686800" cy="4191000"/>
          </a:xfrm>
        </p:spPr>
        <p:txBody>
          <a:bodyPr numCol="2"/>
          <a:lstStyle/>
          <a:p>
            <a:r>
              <a:rPr lang="en-US" sz="2400" dirty="0" smtClean="0"/>
              <a:t>You will begin at all the following numbers below on a Fifty Board.  </a:t>
            </a:r>
            <a:r>
              <a:rPr lang="en-US" sz="2400" dirty="0" smtClean="0"/>
              <a:t>Underline the first multiple, then  </a:t>
            </a:r>
            <a:r>
              <a:rPr lang="en-US" sz="2400" dirty="0" smtClean="0"/>
              <a:t>put a colored dot in all </a:t>
            </a:r>
            <a:r>
              <a:rPr lang="en-US" sz="2400" b="1" i="1" dirty="0" smtClean="0"/>
              <a:t>SUCCEEDING </a:t>
            </a:r>
            <a:r>
              <a:rPr lang="en-US" sz="2400" dirty="0" smtClean="0"/>
              <a:t>multiples of that number.  </a:t>
            </a:r>
          </a:p>
          <a:p>
            <a:endParaRPr lang="en-US" sz="2400" dirty="0" smtClean="0"/>
          </a:p>
          <a:p>
            <a:r>
              <a:rPr lang="en-US" sz="2400" dirty="0" smtClean="0"/>
              <a:t>Multiples </a:t>
            </a:r>
            <a:r>
              <a:rPr lang="en-US" sz="2400" dirty="0" smtClean="0"/>
              <a:t>of 2 = Red</a:t>
            </a:r>
          </a:p>
          <a:p>
            <a:r>
              <a:rPr lang="en-US" sz="2400" dirty="0" smtClean="0"/>
              <a:t>Multiples of 3 = Green</a:t>
            </a:r>
          </a:p>
          <a:p>
            <a:r>
              <a:rPr lang="en-US" sz="2400" dirty="0" smtClean="0"/>
              <a:t>Multiples of 4 = Blue</a:t>
            </a:r>
          </a:p>
          <a:p>
            <a:r>
              <a:rPr lang="en-US" sz="2400" dirty="0" smtClean="0"/>
              <a:t>Multiples of 5 = Purple</a:t>
            </a:r>
          </a:p>
          <a:p>
            <a:r>
              <a:rPr lang="en-US" sz="2400" dirty="0" smtClean="0"/>
              <a:t>Multiples of 6 = Yellow</a:t>
            </a:r>
          </a:p>
          <a:p>
            <a:r>
              <a:rPr lang="en-US" sz="2400" dirty="0" smtClean="0"/>
              <a:t>Multiples of 7 = Orange</a:t>
            </a:r>
          </a:p>
          <a:p>
            <a:r>
              <a:rPr lang="en-US" sz="2400" dirty="0" smtClean="0"/>
              <a:t>Multiples of 8 = Black</a:t>
            </a:r>
          </a:p>
          <a:p>
            <a:r>
              <a:rPr lang="en-US" sz="2400" dirty="0" smtClean="0"/>
              <a:t>Multiples of 9 = Brown</a:t>
            </a:r>
          </a:p>
          <a:p>
            <a:r>
              <a:rPr lang="en-US" sz="2400" dirty="0" smtClean="0"/>
              <a:t>Multiples of 10 = Gray</a:t>
            </a:r>
          </a:p>
          <a:p>
            <a:r>
              <a:rPr lang="en-US" sz="2400" dirty="0" smtClean="0"/>
              <a:t>Multiples of 11 = Turquoise</a:t>
            </a:r>
          </a:p>
          <a:p>
            <a:r>
              <a:rPr lang="en-US" sz="2400" dirty="0" smtClean="0"/>
              <a:t>Multiples of 12 = Pink</a:t>
            </a:r>
            <a:endParaRPr lang="en-US" sz="2400"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Start and Jump Numbers</a:t>
            </a:r>
            <a:endParaRPr lang="en-US" b="0" i="1" dirty="0">
              <a:effectLst>
                <a:outerShdw blurRad="38100" dist="38100" dir="2700000" algn="tl">
                  <a:srgbClr val="C0C0C0"/>
                </a:outerShdw>
              </a:effectLst>
            </a:endParaRPr>
          </a:p>
        </p:txBody>
      </p:sp>
      <p:graphicFrame>
        <p:nvGraphicFramePr>
          <p:cNvPr id="7" name="Table 6"/>
          <p:cNvGraphicFramePr>
            <a:graphicFrameLocks noGrp="1"/>
          </p:cNvGraphicFramePr>
          <p:nvPr/>
        </p:nvGraphicFramePr>
        <p:xfrm>
          <a:off x="762000" y="2057400"/>
          <a:ext cx="3505200" cy="3855720"/>
        </p:xfrm>
        <a:graphic>
          <a:graphicData uri="http://schemas.openxmlformats.org/drawingml/2006/table">
            <a:tbl>
              <a:tblPr/>
              <a:tblGrid>
                <a:gridCol w="1752600"/>
                <a:gridCol w="1752600"/>
              </a:tblGrid>
              <a:tr h="297873">
                <a:tc>
                  <a:txBody>
                    <a:bodyPr/>
                    <a:lstStyle/>
                    <a:p>
                      <a:pPr marL="0" marR="0" algn="ctr">
                        <a:lnSpc>
                          <a:spcPct val="115000"/>
                        </a:lnSpc>
                        <a:spcBef>
                          <a:spcPts val="0"/>
                        </a:spcBef>
                        <a:spcAft>
                          <a:spcPts val="0"/>
                        </a:spcAft>
                      </a:pPr>
                      <a:r>
                        <a:rPr lang="en-US" sz="2000" dirty="0">
                          <a:latin typeface="Calibri"/>
                          <a:ea typeface="Calibri"/>
                          <a:cs typeface="Times New Roman"/>
                        </a:rPr>
                        <a:t>Step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latin typeface="Calibri"/>
                          <a:ea typeface="Calibri"/>
                          <a:cs typeface="Times New Roman"/>
                        </a:rPr>
                        <a:t># in Pattern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dirty="0">
                          <a:latin typeface="Calibri"/>
                          <a:ea typeface="Calibri"/>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 name="Picture 7"/>
          <p:cNvPicPr/>
          <p:nvPr/>
        </p:nvPicPr>
        <p:blipFill>
          <a:blip r:embed="rId3" cstate="print"/>
          <a:srcRect l="28027" t="21843" r="27108" b="11945"/>
          <a:stretch>
            <a:fillRect/>
          </a:stretch>
        </p:blipFill>
        <p:spPr bwMode="auto">
          <a:xfrm>
            <a:off x="4800600" y="2057400"/>
            <a:ext cx="3962400" cy="3581400"/>
          </a:xfrm>
          <a:prstGeom prst="rect">
            <a:avLst/>
          </a:prstGeom>
          <a:noFill/>
          <a:ln w="9525">
            <a:noFill/>
            <a:miter lim="800000"/>
            <a:headEnd/>
            <a:tailEnd/>
          </a:ln>
        </p:spPr>
      </p:pic>
      <p:sp>
        <p:nvSpPr>
          <p:cNvPr id="9" name="TextBox 8"/>
          <p:cNvSpPr txBox="1"/>
          <p:nvPr/>
        </p:nvSpPr>
        <p:spPr>
          <a:xfrm>
            <a:off x="685800" y="1447800"/>
            <a:ext cx="8001000" cy="400110"/>
          </a:xfrm>
          <a:prstGeom prst="rect">
            <a:avLst/>
          </a:prstGeom>
          <a:noFill/>
        </p:spPr>
        <p:txBody>
          <a:bodyPr wrap="square" rtlCol="0">
            <a:spAutoFit/>
          </a:bodyPr>
          <a:lstStyle/>
          <a:p>
            <a:r>
              <a:rPr lang="en-US" sz="2000" dirty="0" smtClean="0"/>
              <a:t>Start with 3 and skip count by 5s</a:t>
            </a:r>
            <a:endParaRPr lang="en-US" sz="20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Start and Jump Numbers</a:t>
            </a:r>
            <a:endParaRPr lang="en-US" b="0" i="1" dirty="0">
              <a:effectLst>
                <a:outerShdw blurRad="38100" dist="38100" dir="2700000" algn="tl">
                  <a:srgbClr val="C0C0C0"/>
                </a:outerShdw>
              </a:effectLst>
            </a:endParaRPr>
          </a:p>
        </p:txBody>
      </p:sp>
      <p:graphicFrame>
        <p:nvGraphicFramePr>
          <p:cNvPr id="7" name="Table 6"/>
          <p:cNvGraphicFramePr>
            <a:graphicFrameLocks noGrp="1"/>
          </p:cNvGraphicFramePr>
          <p:nvPr/>
        </p:nvGraphicFramePr>
        <p:xfrm>
          <a:off x="762000" y="2057400"/>
          <a:ext cx="3505200" cy="3855720"/>
        </p:xfrm>
        <a:graphic>
          <a:graphicData uri="http://schemas.openxmlformats.org/drawingml/2006/table">
            <a:tbl>
              <a:tblPr/>
              <a:tblGrid>
                <a:gridCol w="1752600"/>
                <a:gridCol w="1752600"/>
              </a:tblGrid>
              <a:tr h="297873">
                <a:tc>
                  <a:txBody>
                    <a:bodyPr/>
                    <a:lstStyle/>
                    <a:p>
                      <a:pPr marL="0" marR="0" algn="ctr">
                        <a:lnSpc>
                          <a:spcPct val="115000"/>
                        </a:lnSpc>
                        <a:spcBef>
                          <a:spcPts val="0"/>
                        </a:spcBef>
                        <a:spcAft>
                          <a:spcPts val="0"/>
                        </a:spcAft>
                      </a:pPr>
                      <a:r>
                        <a:rPr lang="en-US" sz="2000" dirty="0">
                          <a:latin typeface="Calibri"/>
                          <a:ea typeface="Calibri"/>
                          <a:cs typeface="Times New Roman"/>
                        </a:rPr>
                        <a:t>Step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latin typeface="Calibri"/>
                          <a:ea typeface="Calibri"/>
                          <a:cs typeface="Times New Roman"/>
                        </a:rPr>
                        <a:t># in Pattern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dirty="0">
                          <a:latin typeface="Calibri"/>
                          <a:ea typeface="Calibri"/>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latin typeface="Calibri"/>
                          <a:ea typeface="Calibri"/>
                          <a:cs typeface="Times New Roman"/>
                        </a:rPr>
                        <a:t>6</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 name="Picture 7"/>
          <p:cNvPicPr/>
          <p:nvPr/>
        </p:nvPicPr>
        <p:blipFill>
          <a:blip r:embed="rId3" cstate="print"/>
          <a:srcRect l="28027" t="21843" r="27108" b="11945"/>
          <a:stretch>
            <a:fillRect/>
          </a:stretch>
        </p:blipFill>
        <p:spPr bwMode="auto">
          <a:xfrm>
            <a:off x="4800600" y="2057400"/>
            <a:ext cx="3962400" cy="3581400"/>
          </a:xfrm>
          <a:prstGeom prst="rect">
            <a:avLst/>
          </a:prstGeom>
          <a:noFill/>
          <a:ln w="9525">
            <a:noFill/>
            <a:miter lim="800000"/>
            <a:headEnd/>
            <a:tailEnd/>
          </a:ln>
        </p:spPr>
      </p:pic>
      <p:sp>
        <p:nvSpPr>
          <p:cNvPr id="9" name="TextBox 8"/>
          <p:cNvSpPr txBox="1"/>
          <p:nvPr/>
        </p:nvSpPr>
        <p:spPr>
          <a:xfrm>
            <a:off x="685800" y="1447800"/>
            <a:ext cx="8001000" cy="400110"/>
          </a:xfrm>
          <a:prstGeom prst="rect">
            <a:avLst/>
          </a:prstGeom>
          <a:noFill/>
        </p:spPr>
        <p:txBody>
          <a:bodyPr wrap="square" rtlCol="0">
            <a:spAutoFit/>
          </a:bodyPr>
          <a:lstStyle/>
          <a:p>
            <a:r>
              <a:rPr lang="en-US" sz="2000" dirty="0" smtClean="0"/>
              <a:t>Start with 6 and skip count by 5s</a:t>
            </a:r>
            <a:endParaRPr lang="en-US" sz="2000"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Start and Jump Numbers</a:t>
            </a:r>
            <a:endParaRPr lang="en-US" b="0" i="1" dirty="0">
              <a:effectLst>
                <a:outerShdw blurRad="38100" dist="38100" dir="2700000" algn="tl">
                  <a:srgbClr val="C0C0C0"/>
                </a:outerShdw>
              </a:effectLst>
            </a:endParaRPr>
          </a:p>
        </p:txBody>
      </p:sp>
      <p:graphicFrame>
        <p:nvGraphicFramePr>
          <p:cNvPr id="7" name="Table 6"/>
          <p:cNvGraphicFramePr>
            <a:graphicFrameLocks noGrp="1"/>
          </p:cNvGraphicFramePr>
          <p:nvPr/>
        </p:nvGraphicFramePr>
        <p:xfrm>
          <a:off x="762000" y="2057400"/>
          <a:ext cx="3505200" cy="3855720"/>
        </p:xfrm>
        <a:graphic>
          <a:graphicData uri="http://schemas.openxmlformats.org/drawingml/2006/table">
            <a:tbl>
              <a:tblPr/>
              <a:tblGrid>
                <a:gridCol w="1752600"/>
                <a:gridCol w="1752600"/>
              </a:tblGrid>
              <a:tr h="297873">
                <a:tc>
                  <a:txBody>
                    <a:bodyPr/>
                    <a:lstStyle/>
                    <a:p>
                      <a:pPr marL="0" marR="0" algn="ctr">
                        <a:lnSpc>
                          <a:spcPct val="115000"/>
                        </a:lnSpc>
                        <a:spcBef>
                          <a:spcPts val="0"/>
                        </a:spcBef>
                        <a:spcAft>
                          <a:spcPts val="0"/>
                        </a:spcAft>
                      </a:pPr>
                      <a:r>
                        <a:rPr lang="en-US" sz="2000" dirty="0">
                          <a:latin typeface="Calibri"/>
                          <a:ea typeface="Calibri"/>
                          <a:cs typeface="Times New Roman"/>
                        </a:rPr>
                        <a:t>Step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latin typeface="Calibri"/>
                          <a:ea typeface="Calibri"/>
                          <a:cs typeface="Times New Roman"/>
                        </a:rPr>
                        <a:t># in Pattern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dirty="0">
                          <a:latin typeface="Calibri"/>
                          <a:ea typeface="Calibri"/>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 name="Picture 7"/>
          <p:cNvPicPr/>
          <p:nvPr/>
        </p:nvPicPr>
        <p:blipFill>
          <a:blip r:embed="rId3" cstate="print"/>
          <a:srcRect l="28027" t="21843" r="27108" b="11945"/>
          <a:stretch>
            <a:fillRect/>
          </a:stretch>
        </p:blipFill>
        <p:spPr bwMode="auto">
          <a:xfrm>
            <a:off x="4800600" y="2057400"/>
            <a:ext cx="3962400" cy="3581400"/>
          </a:xfrm>
          <a:prstGeom prst="rect">
            <a:avLst/>
          </a:prstGeom>
          <a:noFill/>
          <a:ln w="9525">
            <a:noFill/>
            <a:miter lim="800000"/>
            <a:headEnd/>
            <a:tailEnd/>
          </a:ln>
        </p:spPr>
      </p:pic>
      <p:sp>
        <p:nvSpPr>
          <p:cNvPr id="9" name="TextBox 8"/>
          <p:cNvSpPr txBox="1"/>
          <p:nvPr/>
        </p:nvSpPr>
        <p:spPr>
          <a:xfrm>
            <a:off x="685800" y="1447800"/>
            <a:ext cx="8001000" cy="400110"/>
          </a:xfrm>
          <a:prstGeom prst="rect">
            <a:avLst/>
          </a:prstGeom>
          <a:noFill/>
        </p:spPr>
        <p:txBody>
          <a:bodyPr wrap="square" rtlCol="0">
            <a:spAutoFit/>
          </a:bodyPr>
          <a:lstStyle/>
          <a:p>
            <a:r>
              <a:rPr lang="en-US" sz="2000" dirty="0" smtClean="0"/>
              <a:t>Start with 3 and skip count by 4s</a:t>
            </a:r>
            <a:endParaRPr lang="en-US" sz="2000"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Start and Jump Numbers</a:t>
            </a:r>
            <a:endParaRPr lang="en-US" b="0" i="1" dirty="0">
              <a:effectLst>
                <a:outerShdw blurRad="38100" dist="38100" dir="2700000" algn="tl">
                  <a:srgbClr val="C0C0C0"/>
                </a:outerShdw>
              </a:effectLst>
            </a:endParaRPr>
          </a:p>
        </p:txBody>
      </p:sp>
      <p:graphicFrame>
        <p:nvGraphicFramePr>
          <p:cNvPr id="7" name="Table 6"/>
          <p:cNvGraphicFramePr>
            <a:graphicFrameLocks noGrp="1"/>
          </p:cNvGraphicFramePr>
          <p:nvPr/>
        </p:nvGraphicFramePr>
        <p:xfrm>
          <a:off x="762000" y="2057400"/>
          <a:ext cx="3505200" cy="3855720"/>
        </p:xfrm>
        <a:graphic>
          <a:graphicData uri="http://schemas.openxmlformats.org/drawingml/2006/table">
            <a:tbl>
              <a:tblPr/>
              <a:tblGrid>
                <a:gridCol w="1752600"/>
                <a:gridCol w="1752600"/>
              </a:tblGrid>
              <a:tr h="297873">
                <a:tc>
                  <a:txBody>
                    <a:bodyPr/>
                    <a:lstStyle/>
                    <a:p>
                      <a:pPr marL="0" marR="0" algn="ctr">
                        <a:lnSpc>
                          <a:spcPct val="115000"/>
                        </a:lnSpc>
                        <a:spcBef>
                          <a:spcPts val="0"/>
                        </a:spcBef>
                        <a:spcAft>
                          <a:spcPts val="0"/>
                        </a:spcAft>
                      </a:pPr>
                      <a:r>
                        <a:rPr lang="en-US" sz="2000" dirty="0">
                          <a:latin typeface="Calibri"/>
                          <a:ea typeface="Calibri"/>
                          <a:cs typeface="Times New Roman"/>
                        </a:rPr>
                        <a:t>Step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a:latin typeface="Calibri"/>
                          <a:ea typeface="Calibri"/>
                          <a:cs typeface="Times New Roman"/>
                        </a:rPr>
                        <a:t># in Pattern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dirty="0">
                          <a:latin typeface="Calibri"/>
                          <a:ea typeface="Calibri"/>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dirty="0" smtClean="0">
                          <a:latin typeface="Calibri"/>
                          <a:ea typeface="Calibri"/>
                          <a:cs typeface="Times New Roman"/>
                        </a:rPr>
                        <a:t>5</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73">
                <a:tc>
                  <a:txBody>
                    <a:bodyPr/>
                    <a:lstStyle/>
                    <a:p>
                      <a:pPr marL="0" marR="0" algn="ctr">
                        <a:lnSpc>
                          <a:spcPct val="115000"/>
                        </a:lnSpc>
                        <a:spcBef>
                          <a:spcPts val="0"/>
                        </a:spcBef>
                        <a:spcAft>
                          <a:spcPts val="0"/>
                        </a:spcAft>
                      </a:pPr>
                      <a:r>
                        <a:rPr lang="en-US" sz="2000">
                          <a:latin typeface="Calibri"/>
                          <a:ea typeface="Calibri"/>
                          <a:cs typeface="Times New Roman"/>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 name="Picture 7"/>
          <p:cNvPicPr/>
          <p:nvPr/>
        </p:nvPicPr>
        <p:blipFill>
          <a:blip r:embed="rId3" cstate="print"/>
          <a:srcRect l="28027" t="21843" r="27108" b="11945"/>
          <a:stretch>
            <a:fillRect/>
          </a:stretch>
        </p:blipFill>
        <p:spPr bwMode="auto">
          <a:xfrm>
            <a:off x="4800600" y="2057400"/>
            <a:ext cx="3962400" cy="3581400"/>
          </a:xfrm>
          <a:prstGeom prst="rect">
            <a:avLst/>
          </a:prstGeom>
          <a:noFill/>
          <a:ln w="9525">
            <a:noFill/>
            <a:miter lim="800000"/>
            <a:headEnd/>
            <a:tailEnd/>
          </a:ln>
        </p:spPr>
      </p:pic>
      <p:sp>
        <p:nvSpPr>
          <p:cNvPr id="9" name="TextBox 8"/>
          <p:cNvSpPr txBox="1"/>
          <p:nvPr/>
        </p:nvSpPr>
        <p:spPr>
          <a:xfrm>
            <a:off x="685800" y="1447800"/>
            <a:ext cx="8001000" cy="400110"/>
          </a:xfrm>
          <a:prstGeom prst="rect">
            <a:avLst/>
          </a:prstGeom>
          <a:noFill/>
        </p:spPr>
        <p:txBody>
          <a:bodyPr wrap="square" rtlCol="0">
            <a:spAutoFit/>
          </a:bodyPr>
          <a:lstStyle/>
          <a:p>
            <a:r>
              <a:rPr lang="en-US" sz="2000" dirty="0" smtClean="0"/>
              <a:t>Start with 5 and skip count by 4s</a:t>
            </a:r>
            <a:endParaRPr lang="en-US" sz="2000"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Start and Jump Numbers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304800" y="1676400"/>
            <a:ext cx="8686800" cy="3352800"/>
          </a:xfrm>
        </p:spPr>
        <p:txBody>
          <a:bodyPr/>
          <a:lstStyle/>
          <a:p>
            <a:r>
              <a:rPr lang="en-US" sz="3600" dirty="0">
                <a:solidFill>
                  <a:schemeClr val="tx1"/>
                </a:solidFill>
                <a:latin typeface="+mn-lt"/>
                <a:ea typeface="+mn-ea"/>
                <a:cs typeface="+mn-cs"/>
              </a:rPr>
              <a:t> </a:t>
            </a:r>
            <a:r>
              <a:rPr lang="en-US" sz="3600" dirty="0" smtClean="0"/>
              <a:t>What do you notice when only the start number changes but the jump pattern remains the same?</a:t>
            </a:r>
          </a:p>
          <a:p>
            <a:r>
              <a:rPr lang="en-US" sz="3600" dirty="0" smtClean="0"/>
              <a:t>What do you notice when the start number remains the same but the jump number increases? </a:t>
            </a:r>
            <a:r>
              <a:rPr lang="en-US" sz="3200" i="1" dirty="0" smtClean="0"/>
              <a:t>(starting at 3, but skip counting by 4s, then by 5s)</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52400"/>
            <a:ext cx="8229600" cy="1676400"/>
          </a:xfrm>
        </p:spPr>
        <p:txBody>
          <a:bodyPr/>
          <a:lstStyle/>
          <a:p>
            <a:r>
              <a:rPr lang="en-US" b="0" dirty="0" smtClean="0">
                <a:effectLst>
                  <a:outerShdw blurRad="38100" dist="38100" dir="2700000" algn="tl">
                    <a:srgbClr val="C0C0C0"/>
                  </a:outerShdw>
                </a:effectLst>
              </a:rPr>
              <a:t>Sequences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304800" y="1676400"/>
            <a:ext cx="8686800" cy="3352800"/>
          </a:xfrm>
        </p:spPr>
        <p:txBody>
          <a:bodyPr/>
          <a:lstStyle/>
          <a:p>
            <a:pPr>
              <a:buNone/>
            </a:pPr>
            <a:endParaRPr lang="en-US" sz="3600" i="1" dirty="0" smtClean="0"/>
          </a:p>
          <a:p>
            <a:pPr>
              <a:buNone/>
            </a:pPr>
            <a:r>
              <a:rPr lang="en-US" sz="3600" i="1" dirty="0" smtClean="0"/>
              <a:t>5, 8, 11, ____ , ____ , _____, _____ , ____</a:t>
            </a:r>
          </a:p>
          <a:p>
            <a:pPr>
              <a:buNone/>
            </a:pPr>
            <a:endParaRPr lang="en-US" sz="3600" i="1" dirty="0" smtClean="0"/>
          </a:p>
          <a:p>
            <a:pPr>
              <a:buNone/>
            </a:pPr>
            <a:r>
              <a:rPr lang="en-US" sz="3600" dirty="0" smtClean="0"/>
              <a:t>Can you find the 100</a:t>
            </a:r>
            <a:r>
              <a:rPr lang="en-US" sz="3600" baseline="30000" dirty="0" smtClean="0"/>
              <a:t>th</a:t>
            </a:r>
            <a:r>
              <a:rPr lang="en-US" sz="3600" dirty="0" smtClean="0"/>
              <a:t> term in this sequence?  Can you write a rule to find the </a:t>
            </a:r>
            <a:r>
              <a:rPr lang="en-US" sz="3600" b="1" i="1" dirty="0" smtClean="0"/>
              <a:t>n</a:t>
            </a:r>
            <a:r>
              <a:rPr lang="en-US" sz="3600" dirty="0" smtClean="0"/>
              <a:t>th term in the sequence?</a:t>
            </a:r>
            <a:endParaRPr lang="en-US" sz="32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1120775" y="1816100"/>
            <a:ext cx="7489825" cy="457200"/>
          </a:xfrm>
          <a:prstGeom prst="rect">
            <a:avLst/>
          </a:prstGeom>
          <a:noFill/>
          <a:ln w="9525">
            <a:noFill/>
            <a:miter lim="800000"/>
            <a:headEnd/>
            <a:tailEnd/>
          </a:ln>
          <a:effectLst/>
        </p:spPr>
        <p:txBody>
          <a:bodyPr>
            <a:spAutoFit/>
          </a:bodyPr>
          <a:lstStyle/>
          <a:p>
            <a:pPr eaLnBrk="0" hangingPunct="0"/>
            <a:endParaRPr lang="en-US" sz="2400">
              <a:latin typeface="Times" charset="0"/>
            </a:endParaRPr>
          </a:p>
        </p:txBody>
      </p:sp>
      <p:sp>
        <p:nvSpPr>
          <p:cNvPr id="17412" name="Text Box 4"/>
          <p:cNvSpPr txBox="1">
            <a:spLocks noChangeArrowheads="1"/>
          </p:cNvSpPr>
          <p:nvPr/>
        </p:nvSpPr>
        <p:spPr bwMode="auto">
          <a:xfrm>
            <a:off x="381000" y="1524000"/>
            <a:ext cx="8382000" cy="4579938"/>
          </a:xfrm>
          <a:prstGeom prst="rect">
            <a:avLst/>
          </a:prstGeom>
          <a:noFill/>
          <a:ln w="9525">
            <a:noFill/>
            <a:miter lim="800000"/>
            <a:headEnd/>
            <a:tailEnd/>
          </a:ln>
          <a:effectLst/>
        </p:spPr>
        <p:txBody>
          <a:bodyPr>
            <a:spAutoFit/>
          </a:bodyPr>
          <a:lstStyle/>
          <a:p>
            <a:pPr eaLnBrk="0" hangingPunct="0">
              <a:lnSpc>
                <a:spcPct val="110000"/>
              </a:lnSpc>
              <a:spcBef>
                <a:spcPct val="50000"/>
              </a:spcBef>
            </a:pPr>
            <a:r>
              <a:rPr lang="en-US" sz="3200">
                <a:latin typeface="Century Gothic"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p>
          <a:p>
            <a:pPr eaLnBrk="0" hangingPunct="0">
              <a:spcBef>
                <a:spcPct val="50000"/>
              </a:spcBef>
            </a:pPr>
            <a:r>
              <a:rPr lang="en-US" sz="3200">
                <a:latin typeface="Century Gothic" pitchFamily="34" charset="0"/>
              </a:rPr>
              <a:t>					         </a:t>
            </a:r>
            <a:r>
              <a:rPr lang="en-US" sz="1200">
                <a:latin typeface="Century Gothic" pitchFamily="34" charset="0"/>
              </a:rPr>
              <a:t>Lappan &amp; Briars, 1995</a:t>
            </a:r>
          </a:p>
        </p:txBody>
      </p:sp>
      <p:sp>
        <p:nvSpPr>
          <p:cNvPr id="17413" name="Rectangle 5"/>
          <p:cNvSpPr>
            <a:spLocks noGrp="1" noChangeArrowheads="1"/>
          </p:cNvSpPr>
          <p:nvPr>
            <p:ph type="title"/>
          </p:nvPr>
        </p:nvSpPr>
        <p:spPr>
          <a:xfrm>
            <a:off x="228600" y="152400"/>
            <a:ext cx="8715375" cy="1143000"/>
          </a:xfrm>
        </p:spPr>
        <p:txBody>
          <a:bodyPr/>
          <a:lstStyle/>
          <a:p>
            <a:r>
              <a:rPr lang="en-US" b="0">
                <a:effectLst>
                  <a:outerShdw blurRad="38100" dist="38100" dir="2700000" algn="tl">
                    <a:srgbClr val="C0C0C0"/>
                  </a:outerShdw>
                </a:effectLst>
              </a:rPr>
              <a:t>Analyzing Mathematical Tasks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0"/>
            <a:ext cx="8229600" cy="1219200"/>
          </a:xfrm>
        </p:spPr>
        <p:txBody>
          <a:bodyPr/>
          <a:lstStyle/>
          <a:p>
            <a:r>
              <a:rPr lang="en-US" b="0" dirty="0" smtClean="0">
                <a:effectLst>
                  <a:outerShdw blurRad="38100" dist="38100" dir="2700000" algn="tl">
                    <a:srgbClr val="C0C0C0"/>
                  </a:outerShdw>
                </a:effectLst>
              </a:rPr>
              <a:t>Sequences</a:t>
            </a:r>
            <a:endParaRPr lang="en-US" b="0" i="1" dirty="0">
              <a:effectLst>
                <a:outerShdw blurRad="38100" dist="38100" dir="2700000" algn="tl">
                  <a:srgbClr val="C0C0C0"/>
                </a:outerShdw>
              </a:effectLst>
            </a:endParaRPr>
          </a:p>
        </p:txBody>
      </p:sp>
      <p:sp>
        <p:nvSpPr>
          <p:cNvPr id="4" name="Rectangle 3"/>
          <p:cNvSpPr>
            <a:spLocks noGrp="1" noChangeArrowheads="1"/>
          </p:cNvSpPr>
          <p:nvPr>
            <p:ph type="body" idx="1"/>
          </p:nvPr>
        </p:nvSpPr>
        <p:spPr>
          <a:xfrm>
            <a:off x="457200" y="1143000"/>
            <a:ext cx="8686800" cy="1447800"/>
          </a:xfrm>
        </p:spPr>
        <p:txBody>
          <a:bodyPr/>
          <a:lstStyle/>
          <a:p>
            <a:pPr>
              <a:buNone/>
            </a:pPr>
            <a:r>
              <a:rPr lang="en-US" sz="3600" dirty="0" smtClean="0"/>
              <a:t>Use a table to help find the 100</a:t>
            </a:r>
            <a:r>
              <a:rPr lang="en-US" sz="3600" baseline="30000" dirty="0" smtClean="0"/>
              <a:t>th</a:t>
            </a:r>
            <a:r>
              <a:rPr lang="en-US" sz="3600" dirty="0" smtClean="0"/>
              <a:t> term and the </a:t>
            </a:r>
            <a:r>
              <a:rPr lang="en-US" sz="3600" b="1" i="1" dirty="0" smtClean="0"/>
              <a:t>n</a:t>
            </a:r>
            <a:r>
              <a:rPr lang="en-US" sz="3600" dirty="0" smtClean="0"/>
              <a:t>th term of the sequence.</a:t>
            </a:r>
          </a:p>
          <a:p>
            <a:pPr>
              <a:buNone/>
            </a:pPr>
            <a:endParaRPr lang="en-US" sz="3600" i="1" dirty="0" smtClean="0"/>
          </a:p>
        </p:txBody>
      </p:sp>
      <p:graphicFrame>
        <p:nvGraphicFramePr>
          <p:cNvPr id="5" name="Table 4"/>
          <p:cNvGraphicFramePr>
            <a:graphicFrameLocks noGrp="1"/>
          </p:cNvGraphicFramePr>
          <p:nvPr/>
        </p:nvGraphicFramePr>
        <p:xfrm>
          <a:off x="2590800" y="2514600"/>
          <a:ext cx="4191000" cy="3505200"/>
        </p:xfrm>
        <a:graphic>
          <a:graphicData uri="http://schemas.openxmlformats.org/drawingml/2006/table">
            <a:tbl>
              <a:tblPr/>
              <a:tblGrid>
                <a:gridCol w="2095500"/>
                <a:gridCol w="2095500"/>
              </a:tblGrid>
              <a:tr h="228600">
                <a:tc>
                  <a:txBody>
                    <a:bodyPr/>
                    <a:lstStyle/>
                    <a:p>
                      <a:pPr marL="0" marR="0" algn="ctr">
                        <a:lnSpc>
                          <a:spcPct val="115000"/>
                        </a:lnSpc>
                        <a:spcBef>
                          <a:spcPts val="0"/>
                        </a:spcBef>
                        <a:spcAft>
                          <a:spcPts val="0"/>
                        </a:spcAft>
                      </a:pPr>
                      <a:r>
                        <a:rPr lang="en-US" sz="2000" dirty="0">
                          <a:latin typeface="Calibri"/>
                          <a:ea typeface="Calibri"/>
                          <a:cs typeface="Times New Roman"/>
                        </a:rPr>
                        <a:t>Step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latin typeface="Calibri"/>
                          <a:ea typeface="Calibri"/>
                          <a:cs typeface="Times New Roman"/>
                        </a:rPr>
                        <a:t>Number in Pattern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a:latin typeface="Calibri"/>
                          <a:ea typeface="Calibri"/>
                          <a:cs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latin typeface="Calibri"/>
                          <a:ea typeface="Calibri"/>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a:latin typeface="Calibri"/>
                          <a:ea typeface="Calibri"/>
                          <a:cs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latin typeface="Calibri"/>
                          <a:ea typeface="Calibri"/>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a:latin typeface="Calibri"/>
                          <a:ea typeface="Calibri"/>
                          <a:cs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a:latin typeface="Calibri"/>
                          <a:ea typeface="Calibri"/>
                          <a:cs typeface="Times New Roman"/>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a:latin typeface="Calibri"/>
                          <a:ea typeface="Calibri"/>
                          <a:cs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a:latin typeface="Calibri"/>
                          <a:ea typeface="Calibri"/>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dirty="0" smtClean="0">
                          <a:latin typeface="Calibri"/>
                          <a:ea typeface="Calibri"/>
                          <a:cs typeface="Times New Roman"/>
                        </a:rPr>
                        <a:t>6</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dirty="0" smtClean="0">
                          <a:latin typeface="Calibri"/>
                          <a:ea typeface="Calibri"/>
                          <a:cs typeface="Times New Roman"/>
                        </a:rPr>
                        <a:t>10</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dirty="0" smtClean="0">
                          <a:latin typeface="Calibri"/>
                          <a:ea typeface="Calibri"/>
                          <a:cs typeface="Times New Roman"/>
                        </a:rPr>
                        <a:t>100</a:t>
                      </a: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793">
                <a:tc>
                  <a:txBody>
                    <a:bodyPr/>
                    <a:lstStyle/>
                    <a:p>
                      <a:pPr marL="0" marR="0" algn="ctr">
                        <a:lnSpc>
                          <a:spcPct val="115000"/>
                        </a:lnSpc>
                        <a:spcBef>
                          <a:spcPts val="0"/>
                        </a:spcBef>
                        <a:spcAft>
                          <a:spcPts val="0"/>
                        </a:spcAft>
                      </a:pPr>
                      <a:r>
                        <a:rPr lang="en-US" sz="2000">
                          <a:latin typeface="Calibri"/>
                          <a:ea typeface="Calibri"/>
                          <a:cs typeface="Times New Roman"/>
                        </a:rPr>
                        <a:t>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20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1600200"/>
            <a:ext cx="8534400" cy="4648200"/>
          </a:xfrm>
        </p:spPr>
        <p:txBody>
          <a:bodyPr/>
          <a:lstStyle/>
          <a:p>
            <a:pPr>
              <a:lnSpc>
                <a:spcPct val="110000"/>
              </a:lnSpc>
            </a:pPr>
            <a:r>
              <a:rPr lang="en-US" sz="2700" dirty="0" smtClean="0"/>
              <a:t>Solve, analyze, and discuss mathematical tasks</a:t>
            </a:r>
          </a:p>
          <a:p>
            <a:pPr>
              <a:lnSpc>
                <a:spcPct val="110000"/>
              </a:lnSpc>
            </a:pPr>
            <a:r>
              <a:rPr lang="en-US" sz="2700" dirty="0" smtClean="0"/>
              <a:t>Consider the effects of different levels of mathematical tasks on students’ achievement</a:t>
            </a:r>
          </a:p>
          <a:p>
            <a:pPr>
              <a:lnSpc>
                <a:spcPct val="110000"/>
              </a:lnSpc>
            </a:pPr>
            <a:r>
              <a:rPr lang="en-US" sz="2700" dirty="0" smtClean="0"/>
              <a:t>Represent problems using multiple representations</a:t>
            </a:r>
          </a:p>
          <a:p>
            <a:pPr>
              <a:lnSpc>
                <a:spcPct val="110000"/>
              </a:lnSpc>
            </a:pPr>
            <a:r>
              <a:rPr lang="en-US" sz="2700" dirty="0" smtClean="0"/>
              <a:t>Explore Hundred Board activities across grade levels 3, 4, and 5</a:t>
            </a:r>
          </a:p>
          <a:p>
            <a:pPr>
              <a:lnSpc>
                <a:spcPct val="110000"/>
              </a:lnSpc>
            </a:pPr>
            <a:r>
              <a:rPr lang="en-US" sz="2700" dirty="0" smtClean="0"/>
              <a:t>Utilize the Hundred Board to understand prime and composite numbers</a:t>
            </a:r>
            <a:endParaRPr lang="en-US" sz="2700" dirty="0"/>
          </a:p>
        </p:txBody>
      </p:sp>
      <p:sp>
        <p:nvSpPr>
          <p:cNvPr id="11269" name="Rectangle 5"/>
          <p:cNvSpPr>
            <a:spLocks noGrp="1" noChangeArrowheads="1"/>
          </p:cNvSpPr>
          <p:nvPr>
            <p:ph type="title"/>
          </p:nvPr>
        </p:nvSpPr>
        <p:spPr>
          <a:xfrm>
            <a:off x="457200" y="381000"/>
            <a:ext cx="8229600" cy="1143000"/>
          </a:xfrm>
          <a:noFill/>
          <a:ln/>
        </p:spPr>
        <p:txBody>
          <a:bodyPr/>
          <a:lstStyle/>
          <a:p>
            <a:pPr algn="l"/>
            <a:r>
              <a:rPr lang="en-US" sz="3400" b="0" dirty="0" smtClean="0">
                <a:effectLst>
                  <a:outerShdw blurRad="38100" dist="38100" dir="2700000" algn="tl">
                    <a:srgbClr val="C0C0C0"/>
                  </a:outerShdw>
                </a:effectLst>
              </a:rPr>
              <a:t>      Reflecting on Day 1</a:t>
            </a:r>
            <a:endParaRPr lang="en-US" sz="3400" b="0" dirty="0">
              <a:effectLst>
                <a:outerShdw blurRad="38100" dist="38100" dir="2700000" algn="tl">
                  <a:srgbClr val="C0C0C0"/>
                </a:outerShdw>
              </a:effectLst>
            </a:endParaRPr>
          </a:p>
        </p:txBody>
      </p:sp>
      <p:pic>
        <p:nvPicPr>
          <p:cNvPr id="5" name="Picture 7" descr="MPj03997220000[1]"/>
          <p:cNvPicPr>
            <a:picLocks noChangeAspect="1" noChangeArrowheads="1"/>
          </p:cNvPicPr>
          <p:nvPr/>
        </p:nvPicPr>
        <p:blipFill>
          <a:blip r:embed="rId3" cstate="print"/>
          <a:srcRect/>
          <a:stretch>
            <a:fillRect/>
          </a:stretch>
        </p:blipFill>
        <p:spPr bwMode="auto">
          <a:xfrm>
            <a:off x="6096000" y="152400"/>
            <a:ext cx="2301875" cy="15338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152400"/>
            <a:ext cx="8686800" cy="1143000"/>
          </a:xfrm>
        </p:spPr>
        <p:txBody>
          <a:bodyPr/>
          <a:lstStyle/>
          <a:p>
            <a:r>
              <a:rPr lang="en-US" b="0">
                <a:effectLst>
                  <a:outerShdw blurRad="38100" dist="38100" dir="2700000" algn="tl">
                    <a:srgbClr val="C0C0C0"/>
                  </a:outerShdw>
                </a:effectLst>
              </a:rPr>
              <a:t>What are Mathematical Tasks?</a:t>
            </a:r>
          </a:p>
        </p:txBody>
      </p:sp>
      <p:sp>
        <p:nvSpPr>
          <p:cNvPr id="19459" name="Rectangle 3"/>
          <p:cNvSpPr>
            <a:spLocks noGrp="1" noChangeArrowheads="1"/>
          </p:cNvSpPr>
          <p:nvPr>
            <p:ph type="body" idx="1"/>
          </p:nvPr>
        </p:nvSpPr>
        <p:spPr>
          <a:xfrm>
            <a:off x="457200" y="1676400"/>
            <a:ext cx="8178800" cy="4343400"/>
          </a:xfrm>
        </p:spPr>
        <p:txBody>
          <a:bodyPr/>
          <a:lstStyle/>
          <a:p>
            <a:pPr>
              <a:lnSpc>
                <a:spcPct val="110000"/>
              </a:lnSpc>
              <a:buFont typeface="Wingdings" pitchFamily="2" charset="2"/>
              <a:buNone/>
            </a:pPr>
            <a:r>
              <a:rPr lang="en-US" sz="3200"/>
              <a:t>	We define mathematical tasks as a set of problems or a single complex problem the purpose of which is to focus students’ attention on a particular mathematical idea.</a:t>
            </a:r>
            <a:br>
              <a:rPr lang="en-US" sz="3200"/>
            </a:br>
            <a:endParaRPr lang="en-US" sz="3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152400"/>
            <a:ext cx="8686800" cy="1447800"/>
          </a:xfrm>
        </p:spPr>
        <p:txBody>
          <a:bodyPr/>
          <a:lstStyle/>
          <a:p>
            <a:r>
              <a:rPr lang="en-US" b="0">
                <a:effectLst>
                  <a:outerShdw blurRad="38100" dist="38100" dir="2700000" algn="tl">
                    <a:srgbClr val="C0C0C0"/>
                  </a:outerShdw>
                </a:effectLst>
              </a:rPr>
              <a:t>Why Focus on </a:t>
            </a:r>
            <a:br>
              <a:rPr lang="en-US" b="0">
                <a:effectLst>
                  <a:outerShdw blurRad="38100" dist="38100" dir="2700000" algn="tl">
                    <a:srgbClr val="C0C0C0"/>
                  </a:outerShdw>
                </a:effectLst>
              </a:rPr>
            </a:br>
            <a:r>
              <a:rPr lang="en-US" b="0">
                <a:effectLst>
                  <a:outerShdw blurRad="38100" dist="38100" dir="2700000" algn="tl">
                    <a:srgbClr val="C0C0C0"/>
                  </a:outerShdw>
                </a:effectLst>
              </a:rPr>
              <a:t>Mathematical Tasks?</a:t>
            </a:r>
          </a:p>
        </p:txBody>
      </p:sp>
      <p:sp>
        <p:nvSpPr>
          <p:cNvPr id="21507" name="Rectangle 3"/>
          <p:cNvSpPr>
            <a:spLocks noGrp="1" noChangeArrowheads="1"/>
          </p:cNvSpPr>
          <p:nvPr>
            <p:ph type="body" idx="1"/>
          </p:nvPr>
        </p:nvSpPr>
        <p:spPr>
          <a:xfrm>
            <a:off x="152400" y="1714500"/>
            <a:ext cx="8839200" cy="4152900"/>
          </a:xfrm>
        </p:spPr>
        <p:txBody>
          <a:bodyPr/>
          <a:lstStyle/>
          <a:p>
            <a:pPr>
              <a:lnSpc>
                <a:spcPct val="110000"/>
              </a:lnSpc>
            </a:pPr>
            <a:r>
              <a:rPr lang="en-US" sz="2700"/>
              <a:t>Tasks form the basis for students’ opportunities to learn what mathematics is and how one does it</a:t>
            </a:r>
          </a:p>
          <a:p>
            <a:pPr>
              <a:lnSpc>
                <a:spcPct val="0"/>
              </a:lnSpc>
              <a:buFont typeface="Wingdings" pitchFamily="2" charset="2"/>
              <a:buNone/>
            </a:pPr>
            <a:endParaRPr lang="en-US" sz="2700"/>
          </a:p>
          <a:p>
            <a:pPr>
              <a:lnSpc>
                <a:spcPct val="110000"/>
              </a:lnSpc>
            </a:pPr>
            <a:r>
              <a:rPr lang="en-US" sz="2700"/>
              <a:t>Tasks influence learners by directing their attention to particular aspects of content and by specifying ways to process information</a:t>
            </a:r>
          </a:p>
          <a:p>
            <a:pPr>
              <a:lnSpc>
                <a:spcPct val="0"/>
              </a:lnSpc>
              <a:buFont typeface="Wingdings" pitchFamily="2" charset="2"/>
              <a:buNone/>
            </a:pPr>
            <a:endParaRPr lang="en-US" sz="2700"/>
          </a:p>
          <a:p>
            <a:pPr>
              <a:lnSpc>
                <a:spcPct val="110000"/>
              </a:lnSpc>
            </a:pPr>
            <a:r>
              <a:rPr lang="en-US" sz="2700"/>
              <a:t>The level and kind of thinking required by mathematical instructional tasks influences what students learn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8600" y="152400"/>
            <a:ext cx="8686800" cy="914400"/>
          </a:xfrm>
        </p:spPr>
        <p:txBody>
          <a:bodyPr/>
          <a:lstStyle/>
          <a:p>
            <a:r>
              <a:rPr lang="en-US" b="0">
                <a:effectLst>
                  <a:outerShdw blurRad="38100" dist="38100" dir="2700000" algn="tl">
                    <a:srgbClr val="C0C0C0"/>
                  </a:outerShdw>
                </a:effectLst>
              </a:rPr>
              <a:t>Professional Practice Norms</a:t>
            </a:r>
          </a:p>
        </p:txBody>
      </p:sp>
      <p:sp>
        <p:nvSpPr>
          <p:cNvPr id="23555" name="Rectangle 3"/>
          <p:cNvSpPr>
            <a:spLocks noGrp="1" noChangeArrowheads="1"/>
          </p:cNvSpPr>
          <p:nvPr>
            <p:ph type="body" idx="1"/>
          </p:nvPr>
        </p:nvSpPr>
        <p:spPr>
          <a:xfrm>
            <a:off x="228600" y="1219200"/>
            <a:ext cx="8686800" cy="5048250"/>
          </a:xfrm>
        </p:spPr>
        <p:txBody>
          <a:bodyPr/>
          <a:lstStyle/>
          <a:p>
            <a:pPr>
              <a:lnSpc>
                <a:spcPct val="90000"/>
              </a:lnSpc>
            </a:pPr>
            <a:r>
              <a:rPr lang="en-US" sz="2700"/>
              <a:t>Listening to and using others’ ideas.</a:t>
            </a:r>
          </a:p>
          <a:p>
            <a:pPr>
              <a:lnSpc>
                <a:spcPct val="20000"/>
              </a:lnSpc>
              <a:buFont typeface="Wingdings" pitchFamily="2" charset="2"/>
              <a:buNone/>
            </a:pPr>
            <a:endParaRPr lang="en-US" sz="2700"/>
          </a:p>
          <a:p>
            <a:pPr>
              <a:lnSpc>
                <a:spcPct val="90000"/>
              </a:lnSpc>
            </a:pPr>
            <a:r>
              <a:rPr lang="en-US" sz="2700"/>
              <a:t>Adopting a tentative stance toward practice -- wondering about the rationale/outcome for other’s professional decisions instead of espousing certainty and being judgmental about what the teacher was thinking or what you believed should have happened.</a:t>
            </a:r>
          </a:p>
          <a:p>
            <a:pPr>
              <a:lnSpc>
                <a:spcPct val="20000"/>
              </a:lnSpc>
              <a:buFont typeface="Wingdings" pitchFamily="2" charset="2"/>
              <a:buNone/>
            </a:pPr>
            <a:endParaRPr lang="en-US" sz="2700"/>
          </a:p>
          <a:p>
            <a:pPr>
              <a:lnSpc>
                <a:spcPct val="90000"/>
              </a:lnSpc>
            </a:pPr>
            <a:r>
              <a:rPr lang="en-US" sz="2700"/>
              <a:t>Backing up statements with evidence and providing reasoning.</a:t>
            </a:r>
          </a:p>
          <a:p>
            <a:pPr>
              <a:lnSpc>
                <a:spcPct val="20000"/>
              </a:lnSpc>
              <a:buFont typeface="Wingdings" pitchFamily="2" charset="2"/>
              <a:buNone/>
            </a:pPr>
            <a:endParaRPr lang="en-US" sz="2700"/>
          </a:p>
          <a:p>
            <a:pPr>
              <a:lnSpc>
                <a:spcPct val="90000"/>
              </a:lnSpc>
            </a:pPr>
            <a:r>
              <a:rPr lang="en-US" sz="2700"/>
              <a:t>Talking with respect yet engaging in critical analysis of teachers and students portrayed.</a:t>
            </a:r>
          </a:p>
          <a:p>
            <a:pPr lvl="1" algn="r">
              <a:lnSpc>
                <a:spcPct val="90000"/>
              </a:lnSpc>
              <a:buFontTx/>
              <a:buNone/>
            </a:pPr>
            <a:endParaRPr lang="en-US" sz="12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T Slide Template">
  <a:themeElements>
    <a:clrScheme name="DAT Slide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AT Slide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AT Slide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AT Slide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AT Slide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AT Slide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AT Slide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AT Slide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AT Slide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AT Slide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AT Slide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AT Slide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AT Slide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AT Slide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DAT Slide Template</Template>
  <TotalTime>3500</TotalTime>
  <Words>4706</Words>
  <Application>Microsoft Office PowerPoint</Application>
  <PresentationFormat>On-screen Show (4:3)</PresentationFormat>
  <Paragraphs>664</Paragraphs>
  <Slides>61</Slides>
  <Notes>61</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DAT Slide Template</vt:lpstr>
      <vt:lpstr>Welcome to Algebraic Reasoning Content Academy</vt:lpstr>
      <vt:lpstr>Algebraic Reasoning  Content Academy—Grade 5 Round Rock ISD</vt:lpstr>
      <vt:lpstr>Content Academy Goals</vt:lpstr>
      <vt:lpstr>Learning Outcomes—Day 1</vt:lpstr>
      <vt:lpstr>Who are we?</vt:lpstr>
      <vt:lpstr>Analyzing Mathematical Tasks</vt:lpstr>
      <vt:lpstr>What are Mathematical Tasks?</vt:lpstr>
      <vt:lpstr>Why Focus on  Mathematical Tasks?</vt:lpstr>
      <vt:lpstr>Professional Practice Norms</vt:lpstr>
      <vt:lpstr>Slide 10</vt:lpstr>
      <vt:lpstr>Comparing Two  Mathematical Tasks</vt:lpstr>
      <vt:lpstr>Comparing Two  Mathematical Tasks</vt:lpstr>
      <vt:lpstr>Comparing Two  Mathematical Tasks</vt:lpstr>
      <vt:lpstr>Comparing Two  Mathematical Tasks</vt:lpstr>
      <vt:lpstr>Slide 15</vt:lpstr>
      <vt:lpstr>Comparing Two  Mathematical Tasks</vt:lpstr>
      <vt:lpstr>Comparing Two  Mathematical Tasks</vt:lpstr>
      <vt:lpstr>Comparing Two  Mathematical Tasks</vt:lpstr>
      <vt:lpstr>Comparing Two  Mathematical Tasks</vt:lpstr>
      <vt:lpstr>Comparing Two  Mathematical Tasks</vt:lpstr>
      <vt:lpstr>Slide 21</vt:lpstr>
      <vt:lpstr>Characterizing Tasks</vt:lpstr>
      <vt:lpstr>Slide 23</vt:lpstr>
      <vt:lpstr>Slide 24</vt:lpstr>
      <vt:lpstr>Slide 25</vt:lpstr>
      <vt:lpstr>Slide 26</vt:lpstr>
      <vt:lpstr>Categorizing Tasks</vt:lpstr>
      <vt:lpstr>Categorizing Tasks</vt:lpstr>
      <vt:lpstr>Slide 29</vt:lpstr>
      <vt:lpstr>Slide 30</vt:lpstr>
      <vt:lpstr>Slide 31</vt:lpstr>
      <vt:lpstr>Slide 32</vt:lpstr>
      <vt:lpstr>Slide 33</vt:lpstr>
      <vt:lpstr>Linking Task Level to Student Achievement</vt:lpstr>
      <vt:lpstr>Linking to Research/Literature </vt:lpstr>
      <vt:lpstr>Linking to Research/Literature</vt:lpstr>
      <vt:lpstr>Reflection</vt:lpstr>
      <vt:lpstr> Hundred Board Activities</vt:lpstr>
      <vt:lpstr>Hundred Board Patterns</vt:lpstr>
      <vt:lpstr>Slide 40</vt:lpstr>
      <vt:lpstr>Eighty Board Patterns</vt:lpstr>
      <vt:lpstr>Fifty Board Patterns</vt:lpstr>
      <vt:lpstr>Slide 43</vt:lpstr>
      <vt:lpstr>Slide 44</vt:lpstr>
      <vt:lpstr>Hundred Board Arrow Paths</vt:lpstr>
      <vt:lpstr>Hundred Board Arrow Paths</vt:lpstr>
      <vt:lpstr>Hundred Board Arrow Paths</vt:lpstr>
      <vt:lpstr>Hundred Board Arrow Paths Grade 4</vt:lpstr>
      <vt:lpstr>Hundred Board Arrow Paths</vt:lpstr>
      <vt:lpstr>Hundred Board Arrow Paths</vt:lpstr>
      <vt:lpstr>Looking through  Teacher Lenses</vt:lpstr>
      <vt:lpstr>Slide 52</vt:lpstr>
      <vt:lpstr>Exploring Multiples</vt:lpstr>
      <vt:lpstr>Start and Jump Numbers</vt:lpstr>
      <vt:lpstr>Start and Jump Numbers</vt:lpstr>
      <vt:lpstr>Start and Jump Numbers</vt:lpstr>
      <vt:lpstr>Start and Jump Numbers</vt:lpstr>
      <vt:lpstr>Start and Jump Numbers</vt:lpstr>
      <vt:lpstr>Sequences</vt:lpstr>
      <vt:lpstr>Sequences</vt:lpstr>
      <vt:lpstr>      Reflecting on Day 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Developing Algebraic Thinking: Linear Functions</dc:title>
  <dc:creator> </dc:creator>
  <cp:lastModifiedBy>Briceno, Sami</cp:lastModifiedBy>
  <cp:revision>78</cp:revision>
  <dcterms:created xsi:type="dcterms:W3CDTF">2007-07-25T17:11:56Z</dcterms:created>
  <dcterms:modified xsi:type="dcterms:W3CDTF">2009-11-09T22:24:11Z</dcterms:modified>
</cp:coreProperties>
</file>